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5"/>
  </p:handoutMasterIdLst>
  <p:sldIdLst>
    <p:sldId id="256" r:id="rId2"/>
    <p:sldId id="257" r:id="rId3"/>
    <p:sldId id="284" r:id="rId4"/>
    <p:sldId id="285" r:id="rId5"/>
    <p:sldId id="308" r:id="rId6"/>
    <p:sldId id="306" r:id="rId7"/>
    <p:sldId id="288" r:id="rId8"/>
    <p:sldId id="258" r:id="rId9"/>
    <p:sldId id="29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311" r:id="rId25"/>
    <p:sldId id="273" r:id="rId26"/>
    <p:sldId id="274" r:id="rId27"/>
    <p:sldId id="275" r:id="rId28"/>
    <p:sldId id="289" r:id="rId29"/>
    <p:sldId id="276" r:id="rId30"/>
    <p:sldId id="290" r:id="rId31"/>
    <p:sldId id="277" r:id="rId32"/>
    <p:sldId id="291" r:id="rId33"/>
    <p:sldId id="281" r:id="rId34"/>
    <p:sldId id="292" r:id="rId35"/>
    <p:sldId id="278" r:id="rId36"/>
    <p:sldId id="293" r:id="rId37"/>
    <p:sldId id="279" r:id="rId38"/>
    <p:sldId id="305" r:id="rId39"/>
    <p:sldId id="312" r:id="rId40"/>
    <p:sldId id="280" r:id="rId41"/>
    <p:sldId id="282" r:id="rId42"/>
    <p:sldId id="295" r:id="rId43"/>
    <p:sldId id="283" r:id="rId44"/>
    <p:sldId id="294" r:id="rId45"/>
    <p:sldId id="304" r:id="rId46"/>
    <p:sldId id="314" r:id="rId47"/>
    <p:sldId id="313" r:id="rId48"/>
    <p:sldId id="307" r:id="rId49"/>
    <p:sldId id="299" r:id="rId50"/>
    <p:sldId id="301" r:id="rId51"/>
    <p:sldId id="303" r:id="rId52"/>
    <p:sldId id="300" r:id="rId53"/>
    <p:sldId id="310" r:id="rId5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910" autoAdjust="0"/>
    <p:restoredTop sz="94624" autoAdjust="0"/>
  </p:normalViewPr>
  <p:slideViewPr>
    <p:cSldViewPr snapToGrid="0">
      <p:cViewPr>
        <p:scale>
          <a:sx n="40" d="100"/>
          <a:sy n="40" d="100"/>
        </p:scale>
        <p:origin x="-1170" y="-7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A0F4B-2F2F-4618-80AF-367DD5DD6AE9}" type="datetimeFigureOut">
              <a:rPr lang="sk-SK" smtClean="0"/>
              <a:pPr/>
              <a:t>1.6.2016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39892-6A5C-4F93-B6E7-63124E39195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650874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016C-0037-48FA-8335-6C9E43AF3421}" type="datetimeFigureOut">
              <a:rPr lang="sk-SK" smtClean="0"/>
              <a:pPr/>
              <a:t>1.6.2016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7C30-D0FF-4846-BE6C-5E5A744C11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120702943"/>
      </p:ext>
    </p:extLst>
  </p:cSld>
  <p:clrMapOvr>
    <a:masterClrMapping/>
  </p:clrMapOvr>
  <p:transition spd="slow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016C-0037-48FA-8335-6C9E43AF3421}" type="datetimeFigureOut">
              <a:rPr lang="sk-SK" smtClean="0"/>
              <a:pPr/>
              <a:t>1.6.2016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7C30-D0FF-4846-BE6C-5E5A744C11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369791667"/>
      </p:ext>
    </p:extLst>
  </p:cSld>
  <p:clrMapOvr>
    <a:masterClrMapping/>
  </p:clrMapOvr>
  <p:transition spd="slow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016C-0037-48FA-8335-6C9E43AF3421}" type="datetimeFigureOut">
              <a:rPr lang="sk-SK" smtClean="0"/>
              <a:pPr/>
              <a:t>1.6.2016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7C30-D0FF-4846-BE6C-5E5A744C11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592756985"/>
      </p:ext>
    </p:extLst>
  </p:cSld>
  <p:clrMapOvr>
    <a:masterClrMapping/>
  </p:clrMapOvr>
  <p:transition spd="slow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016C-0037-48FA-8335-6C9E43AF3421}" type="datetimeFigureOut">
              <a:rPr lang="sk-SK" smtClean="0"/>
              <a:pPr/>
              <a:t>1.6.2016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7C30-D0FF-4846-BE6C-5E5A744C11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176470745"/>
      </p:ext>
    </p:extLst>
  </p:cSld>
  <p:clrMapOvr>
    <a:masterClrMapping/>
  </p:clrMapOvr>
  <p:transition spd="slow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016C-0037-48FA-8335-6C9E43AF3421}" type="datetimeFigureOut">
              <a:rPr lang="sk-SK" smtClean="0"/>
              <a:pPr/>
              <a:t>1.6.2016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7C30-D0FF-4846-BE6C-5E5A744C11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239820150"/>
      </p:ext>
    </p:extLst>
  </p:cSld>
  <p:clrMapOvr>
    <a:masterClrMapping/>
  </p:clrMapOvr>
  <p:transition spd="slow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016C-0037-48FA-8335-6C9E43AF3421}" type="datetimeFigureOut">
              <a:rPr lang="sk-SK" smtClean="0"/>
              <a:pPr/>
              <a:t>1.6.2016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7C30-D0FF-4846-BE6C-5E5A744C11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000472455"/>
      </p:ext>
    </p:extLst>
  </p:cSld>
  <p:clrMapOvr>
    <a:masterClrMapping/>
  </p:clrMapOvr>
  <p:transition spd="slow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016C-0037-48FA-8335-6C9E43AF3421}" type="datetimeFigureOut">
              <a:rPr lang="sk-SK" smtClean="0"/>
              <a:pPr/>
              <a:t>1.6.2016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7C30-D0FF-4846-BE6C-5E5A744C11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17365812"/>
      </p:ext>
    </p:extLst>
  </p:cSld>
  <p:clrMapOvr>
    <a:masterClrMapping/>
  </p:clrMapOvr>
  <p:transition spd="slow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016C-0037-48FA-8335-6C9E43AF3421}" type="datetimeFigureOut">
              <a:rPr lang="sk-SK" smtClean="0"/>
              <a:pPr/>
              <a:t>1.6.2016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7C30-D0FF-4846-BE6C-5E5A744C11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653573743"/>
      </p:ext>
    </p:extLst>
  </p:cSld>
  <p:clrMapOvr>
    <a:masterClrMapping/>
  </p:clrMapOvr>
  <p:transition spd="slow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016C-0037-48FA-8335-6C9E43AF3421}" type="datetimeFigureOut">
              <a:rPr lang="sk-SK" smtClean="0"/>
              <a:pPr/>
              <a:t>1.6.2016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7C30-D0FF-4846-BE6C-5E5A744C11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415431323"/>
      </p:ext>
    </p:extLst>
  </p:cSld>
  <p:clrMapOvr>
    <a:masterClrMapping/>
  </p:clrMapOvr>
  <p:transition spd="slow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016C-0037-48FA-8335-6C9E43AF3421}" type="datetimeFigureOut">
              <a:rPr lang="sk-SK" smtClean="0"/>
              <a:pPr/>
              <a:t>1.6.2016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7C30-D0FF-4846-BE6C-5E5A744C11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1011416"/>
      </p:ext>
    </p:extLst>
  </p:cSld>
  <p:clrMapOvr>
    <a:masterClrMapping/>
  </p:clrMapOvr>
  <p:transition spd="slow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016C-0037-48FA-8335-6C9E43AF3421}" type="datetimeFigureOut">
              <a:rPr lang="sk-SK" smtClean="0"/>
              <a:pPr/>
              <a:t>1.6.2016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7C30-D0FF-4846-BE6C-5E5A744C11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21240898"/>
      </p:ext>
    </p:extLst>
  </p:cSld>
  <p:clrMapOvr>
    <a:masterClrMapping/>
  </p:clrMapOvr>
  <p:transition spd="slow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 t="-6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1016C-0037-48FA-8335-6C9E43AF3421}" type="datetimeFigureOut">
              <a:rPr lang="sk-SK" smtClean="0"/>
              <a:pPr/>
              <a:t>1.6.2016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07C30-D0FF-4846-BE6C-5E5A744C11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43087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22026" y="1134238"/>
            <a:ext cx="5680364" cy="2387600"/>
          </a:xfrm>
        </p:spPr>
        <p:txBody>
          <a:bodyPr>
            <a:normAutofit fontScale="90000"/>
          </a:bodyPr>
          <a:lstStyle/>
          <a:p>
            <a:r>
              <a:rPr lang="sk-SK" sz="8800" b="1" dirty="0" err="1" smtClean="0">
                <a:latin typeface="Bookman Old Style" panose="02050604050505020204" pitchFamily="18" charset="0"/>
              </a:rPr>
              <a:t>Dojčanský</a:t>
            </a:r>
            <a:r>
              <a:rPr lang="sk-SK" sz="8800" b="1" dirty="0" smtClean="0">
                <a:latin typeface="Bookman Old Style" panose="02050604050505020204" pitchFamily="18" charset="0"/>
              </a:rPr>
              <a:t> kroj</a:t>
            </a:r>
            <a:endParaRPr lang="sk-SK" sz="8800" b="1" dirty="0">
              <a:latin typeface="Bookman Old Style" panose="020506040505050202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605152" y="4641765"/>
            <a:ext cx="5656613" cy="604157"/>
          </a:xfrm>
        </p:spPr>
        <p:txBody>
          <a:bodyPr>
            <a:normAutofit lnSpcReduction="10000"/>
          </a:bodyPr>
          <a:lstStyle/>
          <a:p>
            <a:r>
              <a:rPr lang="sk-SK" sz="4000" dirty="0" smtClean="0">
                <a:latin typeface="Bookman Old Style" panose="02050604050505020204" pitchFamily="18" charset="0"/>
              </a:rPr>
              <a:t>28. </a:t>
            </a:r>
            <a:r>
              <a:rPr lang="sk-SK" sz="4000" dirty="0">
                <a:latin typeface="Bookman Old Style" panose="02050604050505020204" pitchFamily="18" charset="0"/>
              </a:rPr>
              <a:t>m</a:t>
            </a:r>
            <a:r>
              <a:rPr lang="sk-SK" sz="4000" dirty="0" smtClean="0">
                <a:latin typeface="Bookman Old Style" panose="02050604050505020204" pitchFamily="18" charset="0"/>
              </a:rPr>
              <a:t>áj 2016</a:t>
            </a:r>
            <a:endParaRPr lang="sk-SK" sz="4000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11027" y="246700"/>
            <a:ext cx="4593481" cy="631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0669460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- MLÁDENCI 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199" y="1825624"/>
            <a:ext cx="6283817" cy="48690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s</a:t>
            </a:r>
            <a:r>
              <a:rPr lang="sk-SK" sz="3600" dirty="0" smtClean="0">
                <a:latin typeface="Bookman Old Style" panose="02050604050505020204" pitchFamily="18" charset="0"/>
              </a:rPr>
              <a:t>vetlomodré súkenné nohavice so šnurovanými aplikáciami v prednej časti stehien</a:t>
            </a: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v</a:t>
            </a:r>
            <a:r>
              <a:rPr lang="sk-SK" sz="3600" dirty="0" smtClean="0">
                <a:latin typeface="Bookman Old Style" panose="02050604050505020204" pitchFamily="18" charset="0"/>
              </a:rPr>
              <a:t> páse stiahnuté jednoduchým opaskom</a:t>
            </a:r>
          </a:p>
          <a:p>
            <a:pPr marL="0" indent="0">
              <a:buNone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C:\Users\uzivatel\Desktop\dojčanský kroj\fotky\DSCN0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0163" y="1338847"/>
            <a:ext cx="2345461" cy="5519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676512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- MLÁDENCI 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5285014" cy="48690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b</a:t>
            </a:r>
            <a:r>
              <a:rPr lang="sk-SK" sz="3600" dirty="0" smtClean="0">
                <a:latin typeface="Bookman Old Style" panose="02050604050505020204" pitchFamily="18" charset="0"/>
              </a:rPr>
              <a:t>iela plátenná košeľa so širokými rukávmi všitými do manžiet a stojatým golierom</a:t>
            </a:r>
          </a:p>
          <a:p>
            <a:pPr>
              <a:buFontTx/>
              <a:buChar char="-"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C:\Users\uzivatel\Desktop\dojčanský kroj\fotky\20160513_111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7926" y="1754187"/>
            <a:ext cx="2660094" cy="4730433"/>
          </a:xfrm>
          <a:prstGeom prst="rect">
            <a:avLst/>
          </a:prstGeom>
          <a:noFill/>
        </p:spPr>
      </p:pic>
      <p:pic>
        <p:nvPicPr>
          <p:cNvPr id="4099" name="Picture 3" descr="C:\Users\uzivatel\Desktop\dojčanský kroj\fotky\20160513_111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6524" y="1705401"/>
            <a:ext cx="3568262" cy="4908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3503782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- MLÁDENCI 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71500" y="1988911"/>
            <a:ext cx="6760335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300" dirty="0">
                <a:latin typeface="Bookman Old Style" panose="02050604050505020204" pitchFamily="18" charset="0"/>
              </a:rPr>
              <a:t>h</a:t>
            </a:r>
            <a:r>
              <a:rPr lang="sk-SK" sz="3300" dirty="0" smtClean="0">
                <a:latin typeface="Bookman Old Style" panose="02050604050505020204" pitchFamily="18" charset="0"/>
              </a:rPr>
              <a:t>odvábna alebo súkenná vesta s ozdobnými gombičkami, ktorá zakrývala hornú polovicu hrudníka, spojená vyšívanou širokou stuhou visiacou po ľavom boku, s motívmi ruží v červeno-zelenej farebnosti</a:t>
            </a:r>
          </a:p>
        </p:txBody>
      </p:sp>
      <p:pic>
        <p:nvPicPr>
          <p:cNvPr id="5122" name="Picture 2" descr="C:\Users\uzivatel\Desktop\dojčanský kroj\fotky\DSCN0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5360" y="2229535"/>
            <a:ext cx="3878440" cy="4029375"/>
          </a:xfrm>
          <a:prstGeom prst="rect">
            <a:avLst/>
          </a:prstGeom>
          <a:noFill/>
        </p:spPr>
      </p:pic>
      <p:pic>
        <p:nvPicPr>
          <p:cNvPr id="5123" name="Picture 3" descr="C:\Users\uzivatel\Desktop\dojčanský kroj\fotky\DSCN0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4242" y="2190750"/>
            <a:ext cx="3900508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9022705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- MLÁDENCI 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1" y="1825624"/>
            <a:ext cx="5823856" cy="48690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o</a:t>
            </a:r>
            <a:r>
              <a:rPr lang="sk-SK" sz="3600" dirty="0" smtClean="0">
                <a:latin typeface="Bookman Old Style" panose="02050604050505020204" pitchFamily="18" charset="0"/>
              </a:rPr>
              <a:t>dev dopĺňali čižmy </a:t>
            </a:r>
          </a:p>
          <a:p>
            <a:pPr marL="0" indent="0">
              <a:buNone/>
            </a:pPr>
            <a:r>
              <a:rPr lang="sk-SK" sz="3600" dirty="0">
                <a:latin typeface="Bookman Old Style" panose="02050604050505020204" pitchFamily="18" charset="0"/>
              </a:rPr>
              <a:t> </a:t>
            </a:r>
            <a:r>
              <a:rPr lang="sk-SK" sz="3600" dirty="0" smtClean="0">
                <a:latin typeface="Bookman Old Style" panose="02050604050505020204" pitchFamily="18" charset="0"/>
              </a:rPr>
              <a:t>s tvrdými sárami, </a:t>
            </a:r>
          </a:p>
          <a:p>
            <a:pPr marL="0" indent="0">
              <a:buNone/>
            </a:pPr>
            <a:r>
              <a:rPr lang="sk-SK" sz="3600" dirty="0">
                <a:latin typeface="Bookman Old Style" panose="02050604050505020204" pitchFamily="18" charset="0"/>
              </a:rPr>
              <a:t> </a:t>
            </a:r>
            <a:r>
              <a:rPr lang="sk-SK" sz="3600" dirty="0" smtClean="0">
                <a:latin typeface="Bookman Old Style" panose="02050604050505020204" pitchFamily="18" charset="0"/>
              </a:rPr>
              <a:t>na predkolení srdcovito</a:t>
            </a:r>
          </a:p>
          <a:p>
            <a:pPr marL="0" indent="0">
              <a:buNone/>
            </a:pPr>
            <a:r>
              <a:rPr lang="sk-SK" sz="3600" dirty="0" smtClean="0">
                <a:latin typeface="Bookman Old Style" panose="02050604050505020204" pitchFamily="18" charset="0"/>
              </a:rPr>
              <a:t> vykrojenými, s opätkom.</a:t>
            </a:r>
          </a:p>
          <a:p>
            <a:pPr>
              <a:buFontTx/>
              <a:buChar char="-"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http://www.kroj.sk/foto/z_cizmy_01/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501" y="1825624"/>
            <a:ext cx="3654914" cy="48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449569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- MLÁDENCI 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5691389" cy="48690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h</a:t>
            </a:r>
            <a:r>
              <a:rPr lang="sk-SK" sz="3600" dirty="0" smtClean="0">
                <a:latin typeface="Bookman Old Style" panose="02050604050505020204" pitchFamily="18" charset="0"/>
              </a:rPr>
              <a:t>lavu pokrýval čierny klobúk s užšou strechou a pierkom </a:t>
            </a:r>
          </a:p>
        </p:txBody>
      </p:sp>
      <p:pic>
        <p:nvPicPr>
          <p:cNvPr id="6146" name="Picture 2" descr="C:\Users\uzivatel\Desktop\dojčanský kroj\fotky\DSCN0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9762" y="1133256"/>
            <a:ext cx="1745397" cy="5724744"/>
          </a:xfrm>
          <a:prstGeom prst="rect">
            <a:avLst/>
          </a:prstGeom>
          <a:noFill/>
        </p:spPr>
      </p:pic>
      <p:pic>
        <p:nvPicPr>
          <p:cNvPr id="1026" name="Picture 2" descr="C:\Users\uzivatel\Desktop\krojovaný ples\obnova kroja  (2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544842" y="2040788"/>
            <a:ext cx="5591127" cy="3703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627652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- MLÁDENCI 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199" y="1825624"/>
            <a:ext cx="10344151" cy="22569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o</a:t>
            </a:r>
            <a:r>
              <a:rPr lang="sk-SK" sz="3600" dirty="0" smtClean="0">
                <a:latin typeface="Bookman Old Style" panose="02050604050505020204" pitchFamily="18" charset="0"/>
              </a:rPr>
              <a:t>kolo krku si mládenci uväzovali jednofarebnú  hodvábnu  šatku  s  </a:t>
            </a:r>
            <a:r>
              <a:rPr lang="sk-SK" sz="3400" dirty="0" smtClean="0">
                <a:latin typeface="Bookman Old Style" panose="02050604050505020204" pitchFamily="18" charset="0"/>
              </a:rPr>
              <a:t>vyväzovanými</a:t>
            </a:r>
            <a:r>
              <a:rPr lang="sk-SK" sz="3600" dirty="0" smtClean="0">
                <a:latin typeface="Bookman Old Style" panose="02050604050505020204" pitchFamily="18" charset="0"/>
              </a:rPr>
              <a:t>  strapcami v pastelových farbách.</a:t>
            </a:r>
          </a:p>
          <a:p>
            <a:pPr>
              <a:buFontTx/>
              <a:buChar char="-"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  <p:pic>
        <p:nvPicPr>
          <p:cNvPr id="7170" name="Picture 2" descr="C:\Users\uzivatel\Desktop\dojčanský kroj\fotky\DSCN0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331" y="3474708"/>
            <a:ext cx="4510678" cy="3017400"/>
          </a:xfrm>
          <a:prstGeom prst="rect">
            <a:avLst/>
          </a:prstGeom>
          <a:noFill/>
        </p:spPr>
      </p:pic>
      <p:pic>
        <p:nvPicPr>
          <p:cNvPr id="7171" name="Picture 3" descr="C:\Users\uzivatel\Desktop\dojčanský kroj\fotky\DSCN0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152" y="3966743"/>
            <a:ext cx="3137338" cy="2654774"/>
          </a:xfrm>
          <a:prstGeom prst="rect">
            <a:avLst/>
          </a:prstGeom>
          <a:noFill/>
        </p:spPr>
      </p:pic>
      <p:pic>
        <p:nvPicPr>
          <p:cNvPr id="7172" name="Picture 4" descr="C:\Users\uzivatel\Desktop\dojčanský kroj\fotky\DSCN0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538702" y="4102587"/>
            <a:ext cx="2813981" cy="2109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926637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STARŠÍ   MUŽI 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5"/>
            <a:ext cx="5974724" cy="30616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34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400" dirty="0">
                <a:latin typeface="Bookman Old Style" panose="02050604050505020204" pitchFamily="18" charset="0"/>
              </a:rPr>
              <a:t>o</a:t>
            </a:r>
            <a:r>
              <a:rPr lang="sk-SK" sz="3400" dirty="0" smtClean="0">
                <a:latin typeface="Bookman Old Style" panose="02050604050505020204" pitchFamily="18" charset="0"/>
              </a:rPr>
              <a:t>dev bol šitý z tmavého súkna a chýbali výzdobné prvky (stuha, hodvábna šatka, pero)</a:t>
            </a:r>
          </a:p>
          <a:p>
            <a:pPr>
              <a:buFontTx/>
              <a:buChar char="-"/>
            </a:pPr>
            <a:endParaRPr lang="sk-SK" sz="3400" dirty="0">
              <a:latin typeface="Bookman Old Style" panose="02050604050505020204" pitchFamily="18" charset="0"/>
            </a:endParaRPr>
          </a:p>
        </p:txBody>
      </p:sp>
      <p:pic>
        <p:nvPicPr>
          <p:cNvPr id="8194" name="Picture 2" descr="C:\Users\uzivatel\Desktop\dojčanský kroj\fotky\DSCN0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3229" y="1292773"/>
            <a:ext cx="3660600" cy="5565227"/>
          </a:xfrm>
          <a:prstGeom prst="rect">
            <a:avLst/>
          </a:prstGeom>
          <a:noFill/>
        </p:spPr>
      </p:pic>
      <p:pic>
        <p:nvPicPr>
          <p:cNvPr id="8195" name="Picture 3" descr="C:\Users\uzivatel\Desktop\dojčanský kroj\fotky\DSCN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43341"/>
            <a:ext cx="2819695" cy="2114659"/>
          </a:xfrm>
          <a:prstGeom prst="rect">
            <a:avLst/>
          </a:prstGeom>
          <a:noFill/>
        </p:spPr>
      </p:pic>
      <p:pic>
        <p:nvPicPr>
          <p:cNvPr id="8196" name="Picture 4" descr="C:\Users\uzivatel\Desktop\dojčanský kroj\fotky\DSCN0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765" y="4855779"/>
            <a:ext cx="2669770" cy="2002221"/>
          </a:xfrm>
          <a:prstGeom prst="rect">
            <a:avLst/>
          </a:prstGeom>
          <a:noFill/>
        </p:spPr>
      </p:pic>
      <p:pic>
        <p:nvPicPr>
          <p:cNvPr id="8197" name="Picture 5" descr="C:\Users\uzivatel\Desktop\dojčanský kroj\fotky\DSCN0323.JPG"/>
          <p:cNvPicPr>
            <a:picLocks noChangeAspect="1" noChangeArrowheads="1"/>
          </p:cNvPicPr>
          <p:nvPr/>
        </p:nvPicPr>
        <p:blipFill>
          <a:blip r:embed="rId5" cstate="print"/>
          <a:srcRect t="41893"/>
          <a:stretch>
            <a:fillRect/>
          </a:stretch>
        </p:blipFill>
        <p:spPr bwMode="auto">
          <a:xfrm rot="5400000">
            <a:off x="5072081" y="4669873"/>
            <a:ext cx="3047998" cy="1328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0408367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mužský v zime 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199" y="1825624"/>
            <a:ext cx="9963151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v</a:t>
            </a:r>
            <a:r>
              <a:rPr lang="sk-SK" sz="3600" dirty="0" smtClean="0">
                <a:latin typeface="Bookman Old Style" panose="02050604050505020204" pitchFamily="18" charset="0"/>
              </a:rPr>
              <a:t> zimnom období nosili bledomodré súkenné kabátce s kovovými gombíkmi</a:t>
            </a: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m</a:t>
            </a:r>
            <a:r>
              <a:rPr lang="sk-SK" sz="3600" dirty="0" smtClean="0">
                <a:latin typeface="Bookman Old Style" panose="02050604050505020204" pitchFamily="18" charset="0"/>
              </a:rPr>
              <a:t>uži nosili súkenné haleny, lepšie situovaní aj kožuchy</a:t>
            </a: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i</a:t>
            </a:r>
            <a:r>
              <a:rPr lang="sk-SK" sz="3600" dirty="0" smtClean="0">
                <a:latin typeface="Bookman Old Style" panose="02050604050505020204" pitchFamily="18" charset="0"/>
              </a:rPr>
              <a:t>šlo o odevné súčasti kupované na trhoch v Šaštíne alebo v Senici</a:t>
            </a:r>
          </a:p>
        </p:txBody>
      </p:sp>
    </p:spTree>
    <p:extLst>
      <p:ext uri="{BB962C8B-B14F-4D97-AF65-F5344CB8AC3E}">
        <p14:creationId xmlns:p14="http://schemas.microsoft.com/office/powerpoint/2010/main" xmlns="" val="399366889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-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5742904" cy="48690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k</a:t>
            </a:r>
            <a:r>
              <a:rPr lang="sk-SK" sz="3600" dirty="0" smtClean="0">
                <a:latin typeface="Bookman Old Style" panose="02050604050505020204" pitchFamily="18" charset="0"/>
              </a:rPr>
              <a:t>roj žien a dievok pozostával zo spodného a vrchného odevu.</a:t>
            </a:r>
            <a:endParaRPr lang="sk-SK" sz="3600" dirty="0">
              <a:latin typeface="Bookman Old Style" panose="02050604050505020204" pitchFamily="18" charset="0"/>
            </a:endParaRPr>
          </a:p>
        </p:txBody>
      </p:sp>
      <p:pic>
        <p:nvPicPr>
          <p:cNvPr id="9218" name="Picture 2" descr="C:\Users\uzivatel\Desktop\dojčanský kroj\fotky\DSCN0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7641" y="1474076"/>
            <a:ext cx="3429447" cy="5383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750346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5529943" cy="48690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34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sk-SK" sz="3400" dirty="0" smtClean="0">
                <a:latin typeface="Bookman Old Style" panose="02050604050505020204" pitchFamily="18" charset="0"/>
              </a:rPr>
              <a:t>SPODNÝ   ODEV</a:t>
            </a:r>
            <a:endParaRPr lang="sk-SK" sz="3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sk-SK" sz="3400" dirty="0" smtClean="0">
                <a:latin typeface="Bookman Old Style" panose="02050604050505020204" pitchFamily="18" charset="0"/>
              </a:rPr>
              <a:t>- konopný rubáš visiaci na </a:t>
            </a:r>
            <a:r>
              <a:rPr lang="sk-SK" sz="3400" dirty="0" err="1" smtClean="0">
                <a:latin typeface="Bookman Old Style" panose="02050604050505020204" pitchFamily="18" charset="0"/>
              </a:rPr>
              <a:t>oplečkách</a:t>
            </a:r>
            <a:r>
              <a:rPr lang="sk-SK" sz="3400" dirty="0" smtClean="0">
                <a:latin typeface="Bookman Old Style" panose="02050604050505020204" pitchFamily="18" charset="0"/>
              </a:rPr>
              <a:t>, s husto riasenou sukňou vzadu a na bokoch </a:t>
            </a:r>
          </a:p>
          <a:p>
            <a:pPr>
              <a:buFontTx/>
              <a:buChar char="-"/>
            </a:pPr>
            <a:endParaRPr lang="sk-SK" sz="3400" dirty="0">
              <a:latin typeface="Bookman Old Style" panose="02050604050505020204" pitchFamily="18" charset="0"/>
            </a:endParaRPr>
          </a:p>
        </p:txBody>
      </p:sp>
      <p:pic>
        <p:nvPicPr>
          <p:cNvPr id="10242" name="Picture 2" descr="C:\Users\uzivatel\Desktop\dojčanský kroj\fotky\20160513_111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5457" y="1653540"/>
            <a:ext cx="3608102" cy="4290060"/>
          </a:xfrm>
          <a:prstGeom prst="rect">
            <a:avLst/>
          </a:prstGeom>
          <a:noFill/>
        </p:spPr>
      </p:pic>
      <p:pic>
        <p:nvPicPr>
          <p:cNvPr id="10243" name="Picture 3" descr="C:\Users\uzivatel\Desktop\dojčanský kroj\fotky\20160513_111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2299" y="1695450"/>
            <a:ext cx="4706673" cy="441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06165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err="1" smtClean="0">
                <a:latin typeface="Bookman Old Style" panose="02050604050505020204" pitchFamily="18" charset="0"/>
              </a:rPr>
              <a:t>Dojčanský</a:t>
            </a:r>
            <a:r>
              <a:rPr lang="sk-SK" sz="6000" b="1" dirty="0" smtClean="0">
                <a:latin typeface="Bookman Old Style" panose="02050604050505020204" pitchFamily="18" charset="0"/>
              </a:rPr>
              <a:t> kroj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5"/>
            <a:ext cx="9845842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sk-SK" sz="3400" dirty="0" smtClean="0">
                <a:latin typeface="Bookman Old Style" panose="02050604050505020204" pitchFamily="18" charset="0"/>
              </a:rPr>
              <a:t>obdobie pred 1. svetovou vojnou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3400" dirty="0">
                <a:latin typeface="Bookman Old Style" panose="02050604050505020204" pitchFamily="18" charset="0"/>
              </a:rPr>
              <a:t> </a:t>
            </a:r>
            <a:r>
              <a:rPr lang="sk-SK" sz="3400" dirty="0" smtClean="0">
                <a:latin typeface="Bookman Old Style" panose="02050604050505020204" pitchFamily="18" charset="0"/>
              </a:rPr>
              <a:t> „</a:t>
            </a:r>
            <a:r>
              <a:rPr lang="sk-SK" sz="3400" dirty="0" err="1" smtClean="0">
                <a:latin typeface="Bookman Old Style" panose="02050604050505020204" pitchFamily="18" charset="0"/>
              </a:rPr>
              <a:t>sedlácky</a:t>
            </a:r>
            <a:r>
              <a:rPr lang="sk-SK" sz="3400" dirty="0" smtClean="0">
                <a:latin typeface="Bookman Old Style" panose="02050604050505020204" pitchFamily="18" charset="0"/>
              </a:rPr>
              <a:t> kroj“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k-SK" sz="3400" dirty="0">
                <a:latin typeface="Bookman Old Style" panose="02050604050505020204" pitchFamily="18" charset="0"/>
              </a:rPr>
              <a:t> </a:t>
            </a:r>
            <a:r>
              <a:rPr lang="sk-SK" sz="3400" dirty="0" smtClean="0">
                <a:latin typeface="Bookman Old Style" panose="02050604050505020204" pitchFamily="18" charset="0"/>
              </a:rPr>
              <a:t> rýchlo zo šatníka vymizol, bol považovaný  za  typický „slovenský kroj“, preto si ho zapožičiavali ochotníci z Radimova, Unína či </a:t>
            </a:r>
            <a:r>
              <a:rPr lang="sk-SK" sz="3400" dirty="0">
                <a:latin typeface="Bookman Old Style" panose="02050604050505020204" pitchFamily="18" charset="0"/>
              </a:rPr>
              <a:t>R</a:t>
            </a:r>
            <a:r>
              <a:rPr lang="sk-SK" sz="3400" dirty="0" smtClean="0">
                <a:latin typeface="Bookman Old Style" panose="02050604050505020204" pitchFamily="18" charset="0"/>
              </a:rPr>
              <a:t>adošoviec, kde pretrval a prešiel novou fázou zdobenia rokokovými výzdobnými prvkami</a:t>
            </a:r>
          </a:p>
          <a:p>
            <a:pPr marL="514350" indent="-514350">
              <a:buAutoNum type="arabicPeriod"/>
            </a:pPr>
            <a:endParaRPr lang="sk-SK" sz="3400" dirty="0"/>
          </a:p>
        </p:txBody>
      </p:sp>
    </p:spTree>
    <p:extLst>
      <p:ext uri="{BB962C8B-B14F-4D97-AF65-F5344CB8AC3E}">
        <p14:creationId xmlns:p14="http://schemas.microsoft.com/office/powerpoint/2010/main" xmlns="" val="58241148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1" y="1825624"/>
            <a:ext cx="5200650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4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sk-SK" sz="3400" dirty="0" smtClean="0">
                <a:latin typeface="Bookman Old Style" panose="02050604050505020204" pitchFamily="18" charset="0"/>
              </a:rPr>
              <a:t>SPODNÝ   ODEV</a:t>
            </a:r>
            <a:endParaRPr lang="sk-SK" sz="3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sk-SK" sz="3400" dirty="0" smtClean="0">
                <a:latin typeface="Bookman Old Style" panose="02050604050505020204" pitchFamily="18" charset="0"/>
              </a:rPr>
              <a:t>- na rubáš sa obliekali 2 – 3 „</a:t>
            </a:r>
            <a:r>
              <a:rPr lang="sk-SK" sz="3400" dirty="0" err="1" smtClean="0">
                <a:latin typeface="Bookman Old Style" panose="02050604050505020204" pitchFamily="18" charset="0"/>
              </a:rPr>
              <a:t>trúbelové</a:t>
            </a:r>
            <a:r>
              <a:rPr lang="sk-SK" sz="3400" dirty="0" smtClean="0">
                <a:latin typeface="Bookman Old Style" panose="02050604050505020204" pitchFamily="18" charset="0"/>
              </a:rPr>
              <a:t> </a:t>
            </a:r>
            <a:r>
              <a:rPr lang="sk-SK" sz="3400" dirty="0" err="1" smtClean="0">
                <a:latin typeface="Bookman Old Style" panose="02050604050505020204" pitchFamily="18" charset="0"/>
              </a:rPr>
              <a:t>škrobenice</a:t>
            </a:r>
            <a:r>
              <a:rPr lang="sk-SK" sz="3400" dirty="0" smtClean="0">
                <a:latin typeface="Bookman Old Style" panose="02050604050505020204" pitchFamily="18" charset="0"/>
              </a:rPr>
              <a:t>“ prizdobené na spodnom okraji madeirovou čipkou „</a:t>
            </a:r>
            <a:r>
              <a:rPr lang="sk-SK" sz="3400" dirty="0" err="1" smtClean="0">
                <a:latin typeface="Bookman Old Style" panose="02050604050505020204" pitchFamily="18" charset="0"/>
              </a:rPr>
              <a:t>štikeraj</a:t>
            </a:r>
            <a:r>
              <a:rPr lang="sk-SK" sz="3400" dirty="0" smtClean="0">
                <a:latin typeface="Bookman Old Style" panose="02050604050505020204" pitchFamily="18" charset="0"/>
              </a:rPr>
              <a:t>“</a:t>
            </a:r>
          </a:p>
          <a:p>
            <a:pPr>
              <a:buFontTx/>
              <a:buChar char="-"/>
            </a:pPr>
            <a:endParaRPr lang="sk-SK" sz="3400" dirty="0">
              <a:latin typeface="Bookman Old Style" panose="02050604050505020204" pitchFamily="18" charset="0"/>
            </a:endParaRPr>
          </a:p>
        </p:txBody>
      </p:sp>
      <p:pic>
        <p:nvPicPr>
          <p:cNvPr id="11266" name="Picture 2" descr="C:\Users\uzivatel\Desktop\dojčanský kroj\fotky\DSCN0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8434" y="1403787"/>
            <a:ext cx="4963173" cy="4804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7730993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5529943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sk-SK" sz="3600" dirty="0" smtClean="0">
                <a:latin typeface="Bookman Old Style" panose="02050604050505020204" pitchFamily="18" charset="0"/>
              </a:rPr>
              <a:t>SPODNÝ   ODEV</a:t>
            </a:r>
            <a:endParaRPr lang="sk-SK" sz="36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sk-SK" sz="3600" dirty="0" smtClean="0">
                <a:latin typeface="Bookman Old Style" panose="02050604050505020204" pitchFamily="18" charset="0"/>
              </a:rPr>
              <a:t>- široké rukávce husto zariasené a všité do obojka v </a:t>
            </a:r>
            <a:r>
              <a:rPr lang="sk-SK" sz="3600" dirty="0" err="1" smtClean="0">
                <a:latin typeface="Bookman Old Style" panose="02050604050505020204" pitchFamily="18" charset="0"/>
              </a:rPr>
              <a:t>priekrčníku</a:t>
            </a:r>
            <a:r>
              <a:rPr lang="sk-SK" sz="3600" dirty="0" smtClean="0">
                <a:latin typeface="Bookman Old Style" panose="02050604050505020204" pitchFamily="18" charset="0"/>
              </a:rPr>
              <a:t> boli nad lakťami stiahnuté šnúrkou a ozdobené mašličkou.</a:t>
            </a:r>
          </a:p>
          <a:p>
            <a:pPr>
              <a:buFontTx/>
              <a:buChar char="-"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  <p:pic>
        <p:nvPicPr>
          <p:cNvPr id="12290" name="Picture 2" descr="C:\Users\uzivatel\Desktop\dojčanský kroj\fotky\DSCN0196.JPG"/>
          <p:cNvPicPr>
            <a:picLocks noChangeAspect="1" noChangeArrowheads="1"/>
          </p:cNvPicPr>
          <p:nvPr/>
        </p:nvPicPr>
        <p:blipFill>
          <a:blip r:embed="rId2" cstate="print"/>
          <a:srcRect l="22488" r="21257"/>
          <a:stretch>
            <a:fillRect/>
          </a:stretch>
        </p:blipFill>
        <p:spPr bwMode="auto">
          <a:xfrm>
            <a:off x="6623321" y="1387365"/>
            <a:ext cx="3939576" cy="5251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4746508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5529943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sk-SK" sz="3600" dirty="0" smtClean="0">
                <a:latin typeface="Bookman Old Style" panose="02050604050505020204" pitchFamily="18" charset="0"/>
              </a:rPr>
              <a:t>VRCHNÝ   ODEV</a:t>
            </a:r>
            <a:endParaRPr lang="sk-SK" sz="36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sk-SK" sz="3600" dirty="0" smtClean="0">
                <a:latin typeface="Bookman Old Style" panose="02050604050505020204" pitchFamily="18" charset="0"/>
              </a:rPr>
              <a:t>- do faldov skladaná zamatová, kašmírová alebo súkenná sukňa bola doplnená hodvábnym „lajblíkom“ so šnurovačkou.</a:t>
            </a:r>
          </a:p>
          <a:p>
            <a:pPr>
              <a:buFontTx/>
              <a:buChar char="-"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  <p:pic>
        <p:nvPicPr>
          <p:cNvPr id="13314" name="Picture 2" descr="C:\Users\uzivatel\Desktop\dojčanský kroj\fotky\DSCN0203.JPG"/>
          <p:cNvPicPr>
            <a:picLocks noChangeAspect="1" noChangeArrowheads="1"/>
          </p:cNvPicPr>
          <p:nvPr/>
        </p:nvPicPr>
        <p:blipFill>
          <a:blip r:embed="rId2" cstate="print"/>
          <a:srcRect t="30043"/>
          <a:stretch>
            <a:fillRect/>
          </a:stretch>
        </p:blipFill>
        <p:spPr bwMode="auto">
          <a:xfrm>
            <a:off x="7196615" y="1949116"/>
            <a:ext cx="3006164" cy="4519137"/>
          </a:xfrm>
          <a:prstGeom prst="rect">
            <a:avLst/>
          </a:prstGeom>
          <a:noFill/>
        </p:spPr>
      </p:pic>
      <p:pic>
        <p:nvPicPr>
          <p:cNvPr id="13315" name="Picture 3" descr="C:\Users\uzivatel\Desktop\dojčanský kroj\fotky\DSCN0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6767" y="1341857"/>
            <a:ext cx="2329422" cy="5516143"/>
          </a:xfrm>
          <a:prstGeom prst="rect">
            <a:avLst/>
          </a:prstGeom>
          <a:noFill/>
        </p:spPr>
      </p:pic>
      <p:pic>
        <p:nvPicPr>
          <p:cNvPr id="13316" name="Picture 4" descr="C:\Users\uzivatel\Desktop\dojčanský kroj\fotky\DSCN0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93063" y="1708485"/>
            <a:ext cx="2998937" cy="47741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458799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7143750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4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sk-SK" sz="3400" dirty="0" smtClean="0">
                <a:latin typeface="Bookman Old Style" panose="02050604050505020204" pitchFamily="18" charset="0"/>
              </a:rPr>
              <a:t>VRCHNÝ   ODEV</a:t>
            </a:r>
            <a:endParaRPr lang="sk-SK" sz="3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sk-SK" sz="3400" dirty="0" smtClean="0">
                <a:latin typeface="Bookman Old Style" panose="02050604050505020204" pitchFamily="18" charset="0"/>
              </a:rPr>
              <a:t>- ozdobou odevu bol čipkový golier „</a:t>
            </a:r>
            <a:r>
              <a:rPr lang="sk-SK" sz="3400" dirty="0" err="1" smtClean="0">
                <a:latin typeface="Bookman Old Style" panose="02050604050505020204" pitchFamily="18" charset="0"/>
              </a:rPr>
              <a:t>krézel</a:t>
            </a:r>
            <a:r>
              <a:rPr lang="sk-SK" sz="3400" dirty="0" smtClean="0">
                <a:latin typeface="Bookman Old Style" panose="02050604050505020204" pitchFamily="18" charset="0"/>
              </a:rPr>
              <a:t>“, volány na rukávoch „</a:t>
            </a:r>
            <a:r>
              <a:rPr lang="sk-SK" sz="3400" dirty="0" err="1" smtClean="0">
                <a:latin typeface="Bookman Old Style" panose="02050604050505020204" pitchFamily="18" charset="0"/>
              </a:rPr>
              <a:t>tacle</a:t>
            </a:r>
            <a:r>
              <a:rPr lang="sk-SK" sz="3400" dirty="0" smtClean="0">
                <a:latin typeface="Bookman Old Style" panose="02050604050505020204" pitchFamily="18" charset="0"/>
              </a:rPr>
              <a:t>“ a široká hodvábna zástera s pásovým ornamentom pestrých rastlinných motívov.</a:t>
            </a:r>
          </a:p>
          <a:p>
            <a:pPr>
              <a:buFontTx/>
              <a:buChar char="-"/>
            </a:pPr>
            <a:endParaRPr lang="sk-SK" sz="3400" dirty="0">
              <a:latin typeface="Bookman Old Style" panose="02050604050505020204" pitchFamily="18" charset="0"/>
            </a:endParaRPr>
          </a:p>
        </p:txBody>
      </p:sp>
      <p:pic>
        <p:nvPicPr>
          <p:cNvPr id="14338" name="Picture 2" descr="C:\Users\uzivatel\Desktop\dojčanský kroj\fotky\DSCN0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4470" y="1082841"/>
            <a:ext cx="2806599" cy="57751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148258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zivatel\Desktop\krojovaný ples\obnova kroja  (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018006" y="1451143"/>
            <a:ext cx="6029657" cy="3993644"/>
          </a:xfrm>
          <a:prstGeom prst="rect">
            <a:avLst/>
          </a:prstGeom>
          <a:noFill/>
        </p:spPr>
      </p:pic>
      <p:pic>
        <p:nvPicPr>
          <p:cNvPr id="2051" name="Picture 3" descr="C:\Users\uzivatel\Desktop\krojovaný ples\obnova kroja  (7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02116" y="1477866"/>
            <a:ext cx="6472989" cy="4287278"/>
          </a:xfrm>
          <a:prstGeom prst="rect">
            <a:avLst/>
          </a:prstGeom>
          <a:noFill/>
        </p:spPr>
      </p:pic>
      <p:pic>
        <p:nvPicPr>
          <p:cNvPr id="2052" name="Picture 4" descr="C:\Users\uzivatel\Desktop\krojovaný ples\obnova kroja  (102).JPG"/>
          <p:cNvPicPr>
            <a:picLocks noChangeAspect="1" noChangeArrowheads="1"/>
          </p:cNvPicPr>
          <p:nvPr/>
        </p:nvPicPr>
        <p:blipFill>
          <a:blip r:embed="rId4" cstate="print"/>
          <a:srcRect t="15494" r="15874" b="11114"/>
          <a:stretch>
            <a:fillRect/>
          </a:stretch>
        </p:blipFill>
        <p:spPr bwMode="auto">
          <a:xfrm rot="16200000">
            <a:off x="7370121" y="1602985"/>
            <a:ext cx="6112043" cy="35317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5529943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sk-SK" sz="3600" dirty="0" smtClean="0">
                <a:latin typeface="Bookman Old Style" panose="02050604050505020204" pitchFamily="18" charset="0"/>
              </a:rPr>
              <a:t>VRCHNÝ   ODEV</a:t>
            </a:r>
            <a:endParaRPr lang="sk-SK" sz="36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sk-SK" sz="3600" dirty="0" smtClean="0">
                <a:latin typeface="Bookman Old Style" panose="02050604050505020204" pitchFamily="18" charset="0"/>
              </a:rPr>
              <a:t>- k ženskému kroju sa cez plecia nosila veľká kašmírová šatka vyviazaná strapcami, skrížená na prsiach a uviazané vzadu</a:t>
            </a:r>
          </a:p>
          <a:p>
            <a:pPr>
              <a:buFontTx/>
              <a:buChar char="-"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  <p:pic>
        <p:nvPicPr>
          <p:cNvPr id="15362" name="Picture 2" descr="C:\Users\uzivatel\Desktop\dojčanský kroj\fotky\dojčanský kroj 3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11746" t="32143" r="7527" b="10268"/>
          <a:stretch>
            <a:fillRect/>
          </a:stretch>
        </p:blipFill>
        <p:spPr bwMode="auto">
          <a:xfrm>
            <a:off x="6569241" y="1804737"/>
            <a:ext cx="4764505" cy="48017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2670479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199" y="1825624"/>
            <a:ext cx="9791701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600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sk-SK" sz="3600" dirty="0" smtClean="0">
                <a:latin typeface="Bookman Old Style" panose="02050604050505020204" pitchFamily="18" charset="0"/>
              </a:rPr>
              <a:t>- k ženskému kroju patril čepiec s tylovým </a:t>
            </a:r>
            <a:r>
              <a:rPr lang="sk-SK" sz="3600" dirty="0" err="1" smtClean="0">
                <a:latin typeface="Bookman Old Style" panose="02050604050505020204" pitchFamily="18" charset="0"/>
              </a:rPr>
              <a:t>drienkom</a:t>
            </a:r>
            <a:r>
              <a:rPr lang="sk-SK" sz="3600" dirty="0" smtClean="0">
                <a:latin typeface="Bookman Old Style" panose="02050604050505020204" pitchFamily="18" charset="0"/>
              </a:rPr>
              <a:t>, čelenkou vyšívanou technikou maľovania ihlou v červeno-zelenej farebnosti a čipkou lemujúcou tvár.</a:t>
            </a:r>
          </a:p>
          <a:p>
            <a:pPr>
              <a:buFontTx/>
              <a:buChar char="-"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851771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9889671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600" dirty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z</a:t>
            </a:r>
            <a:r>
              <a:rPr lang="sk-SK" sz="3600" dirty="0" smtClean="0">
                <a:latin typeface="Bookman Old Style" panose="02050604050505020204" pitchFamily="18" charset="0"/>
              </a:rPr>
              <a:t>ákladné členenie odevu na sukňu, lajblík a rukávce zostalo aj v medzivojnovom </a:t>
            </a:r>
            <a:r>
              <a:rPr lang="sk-SK" sz="3600" dirty="0" err="1" smtClean="0">
                <a:latin typeface="Bookman Old Style" panose="02050604050505020204" pitchFamily="18" charset="0"/>
              </a:rPr>
              <a:t>obdbí</a:t>
            </a:r>
            <a:endParaRPr lang="sk-SK" sz="36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s</a:t>
            </a:r>
            <a:r>
              <a:rPr lang="sk-SK" sz="3600" dirty="0" smtClean="0">
                <a:latin typeface="Bookman Old Style" panose="02050604050505020204" pitchFamily="18" charset="0"/>
              </a:rPr>
              <a:t>ukne boli z vlnenej jednofarebnej látky „</a:t>
            </a:r>
            <a:r>
              <a:rPr lang="sk-SK" sz="3600" dirty="0" err="1" smtClean="0">
                <a:latin typeface="Bookman Old Style" panose="02050604050505020204" pitchFamily="18" charset="0"/>
              </a:rPr>
              <a:t>štof</a:t>
            </a:r>
            <a:r>
              <a:rPr lang="sk-SK" sz="3600" dirty="0" smtClean="0">
                <a:latin typeface="Bookman Old Style" panose="02050604050505020204" pitchFamily="18" charset="0"/>
              </a:rPr>
              <a:t>“, skladala sa do drobnejších faldov</a:t>
            </a:r>
          </a:p>
          <a:p>
            <a:pPr>
              <a:buFontTx/>
              <a:buChar char="-"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088818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0376" y="1825624"/>
            <a:ext cx="8693624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600" b="1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600" dirty="0" smtClean="0">
                <a:latin typeface="Bookman Old Style" panose="02050604050505020204" pitchFamily="18" charset="0"/>
              </a:rPr>
              <a:t>zástera bola z jednofarebného listru naskladaného do zažehlených a rozhodených faldov, neskôr len nazberaných a ozdobených na dolnom okraji horizontálne troma zámikmi.</a:t>
            </a:r>
          </a:p>
          <a:p>
            <a:pPr>
              <a:buFontTx/>
              <a:buChar char="-"/>
            </a:pPr>
            <a:endParaRPr lang="sk-SK" sz="3600" b="1" dirty="0">
              <a:latin typeface="Bookman Old Style" panose="02050604050505020204" pitchFamily="18" charset="0"/>
            </a:endParaRPr>
          </a:p>
        </p:txBody>
      </p:sp>
      <p:pic>
        <p:nvPicPr>
          <p:cNvPr id="17410" name="Picture 2" descr="C:\Users\uzivatel\Desktop\dojčanský kroj\fotky\DSCN0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3683" y="1130968"/>
            <a:ext cx="2110380" cy="5317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950448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0251" y="1825624"/>
            <a:ext cx="7997588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2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200" dirty="0" smtClean="0">
                <a:latin typeface="Bookman Old Style" panose="02050604050505020204" pitchFamily="18" charset="0"/>
              </a:rPr>
              <a:t>lajblíky predtým strihané do pása </a:t>
            </a:r>
          </a:p>
          <a:p>
            <a:pPr>
              <a:buNone/>
            </a:pPr>
            <a:r>
              <a:rPr lang="sk-SK" sz="3200" dirty="0" smtClean="0">
                <a:latin typeface="Bookman Old Style" panose="02050604050505020204" pitchFamily="18" charset="0"/>
              </a:rPr>
              <a:t> v medzivojnovom období </a:t>
            </a:r>
          </a:p>
          <a:p>
            <a:pPr>
              <a:buNone/>
            </a:pPr>
            <a:r>
              <a:rPr lang="sk-SK" sz="3200" dirty="0" smtClean="0">
                <a:latin typeface="Bookman Old Style" panose="02050604050505020204" pitchFamily="18" charset="0"/>
              </a:rPr>
              <a:t> nahrádzajú „</a:t>
            </a:r>
            <a:r>
              <a:rPr lang="sk-SK" sz="3200" dirty="0" err="1" smtClean="0">
                <a:latin typeface="Bookman Old Style" panose="02050604050505020204" pitchFamily="18" charset="0"/>
              </a:rPr>
              <a:t>šoškové</a:t>
            </a:r>
            <a:r>
              <a:rPr lang="sk-SK" sz="3200" dirty="0" smtClean="0">
                <a:latin typeface="Bookman Old Style" panose="02050604050505020204" pitchFamily="18" charset="0"/>
              </a:rPr>
              <a:t> </a:t>
            </a:r>
            <a:r>
              <a:rPr lang="sk-SK" sz="3200" dirty="0" err="1" smtClean="0">
                <a:latin typeface="Bookman Old Style" panose="02050604050505020204" pitchFamily="18" charset="0"/>
              </a:rPr>
              <a:t>prucleki</a:t>
            </a:r>
            <a:r>
              <a:rPr lang="sk-SK" sz="3200" dirty="0" smtClean="0">
                <a:latin typeface="Bookman Old Style" panose="02050604050505020204" pitchFamily="18" charset="0"/>
              </a:rPr>
              <a:t>“ </a:t>
            </a:r>
          </a:p>
          <a:p>
            <a:pPr>
              <a:buNone/>
            </a:pPr>
            <a:r>
              <a:rPr lang="sk-SK" sz="3200" dirty="0" smtClean="0">
                <a:latin typeface="Bookman Old Style" panose="02050604050505020204" pitchFamily="18" charset="0"/>
              </a:rPr>
              <a:t> princes strihu s hlbokým </a:t>
            </a:r>
          </a:p>
          <a:p>
            <a:pPr>
              <a:buNone/>
            </a:pPr>
            <a:r>
              <a:rPr lang="sk-SK" sz="3200" dirty="0" smtClean="0">
                <a:latin typeface="Bookman Old Style" panose="02050604050505020204" pitchFamily="18" charset="0"/>
              </a:rPr>
              <a:t> </a:t>
            </a:r>
            <a:r>
              <a:rPr lang="sk-SK" sz="3200" dirty="0" err="1" smtClean="0">
                <a:latin typeface="Bookman Old Style" panose="02050604050505020204" pitchFamily="18" charset="0"/>
              </a:rPr>
              <a:t>priekrčníkom</a:t>
            </a:r>
            <a:r>
              <a:rPr lang="sk-SK" sz="3200" dirty="0" smtClean="0">
                <a:latin typeface="Bookman Old Style" panose="02050604050505020204" pitchFamily="18" charset="0"/>
              </a:rPr>
              <a:t> a prieramkami, </a:t>
            </a:r>
          </a:p>
          <a:p>
            <a:pPr>
              <a:buNone/>
            </a:pPr>
            <a:r>
              <a:rPr lang="sk-SK" sz="3200" dirty="0" smtClean="0">
                <a:latin typeface="Bookman Old Style" panose="02050604050505020204" pitchFamily="18" charset="0"/>
              </a:rPr>
              <a:t> s tvrdými </a:t>
            </a:r>
            <a:r>
              <a:rPr lang="sk-SK" sz="3200" dirty="0" err="1" smtClean="0">
                <a:latin typeface="Bookman Old Style" panose="02050604050505020204" pitchFamily="18" charset="0"/>
              </a:rPr>
              <a:t>šosíkmi</a:t>
            </a:r>
            <a:r>
              <a:rPr lang="sk-SK" sz="3200" dirty="0" smtClean="0">
                <a:latin typeface="Bookman Old Style" panose="02050604050505020204" pitchFamily="18" charset="0"/>
              </a:rPr>
              <a:t> približne 10 cm </a:t>
            </a:r>
          </a:p>
          <a:p>
            <a:pPr>
              <a:buNone/>
            </a:pPr>
            <a:r>
              <a:rPr lang="sk-SK" sz="3200" dirty="0" smtClean="0">
                <a:latin typeface="Bookman Old Style" panose="02050604050505020204" pitchFamily="18" charset="0"/>
              </a:rPr>
              <a:t> dolu od pása.</a:t>
            </a:r>
          </a:p>
          <a:p>
            <a:pPr marL="0" indent="0">
              <a:buNone/>
            </a:pPr>
            <a:endParaRPr lang="sk-SK" sz="3200" dirty="0">
              <a:latin typeface="Bookman Old Style" panose="02050604050505020204" pitchFamily="18" charset="0"/>
            </a:endParaRPr>
          </a:p>
        </p:txBody>
      </p:sp>
      <p:pic>
        <p:nvPicPr>
          <p:cNvPr id="18435" name="Picture 3" descr="C:\Users\uzivatel\Desktop\dojčanský kroj\fotky\DSCN0273 lajb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1739" y="2826250"/>
            <a:ext cx="4139821" cy="2591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8178427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err="1" smtClean="0">
                <a:latin typeface="Bookman Old Style" panose="02050604050505020204" pitchFamily="18" charset="0"/>
              </a:rPr>
              <a:t>Dojčanský</a:t>
            </a:r>
            <a:r>
              <a:rPr lang="sk-SK" sz="6000" b="1" dirty="0" smtClean="0">
                <a:latin typeface="Bookman Old Style" panose="02050604050505020204" pitchFamily="18" charset="0"/>
              </a:rPr>
              <a:t> kroj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199" y="1825625"/>
            <a:ext cx="102549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400" dirty="0" smtClean="0">
                <a:latin typeface="Bookman Old Style" panose="02050604050505020204" pitchFamily="18" charset="0"/>
              </a:rPr>
              <a:t>2. </a:t>
            </a:r>
            <a:r>
              <a:rPr lang="sk-SK" sz="3400" dirty="0">
                <a:latin typeface="Bookman Old Style" panose="02050604050505020204" pitchFamily="18" charset="0"/>
              </a:rPr>
              <a:t>o</a:t>
            </a:r>
            <a:r>
              <a:rPr lang="sk-SK" sz="3400" dirty="0" smtClean="0">
                <a:latin typeface="Bookman Old Style" panose="02050604050505020204" pitchFamily="18" charset="0"/>
              </a:rPr>
              <a:t>bdobie </a:t>
            </a:r>
            <a:r>
              <a:rPr lang="sk-SK" sz="3400" b="1" dirty="0" smtClean="0">
                <a:latin typeface="Bookman Old Style" panose="02050604050505020204" pitchFamily="18" charset="0"/>
              </a:rPr>
              <a:t>medzi dvoma svetovými vojnami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k-SK" sz="3400" dirty="0">
                <a:latin typeface="Bookman Old Style" panose="02050604050505020204" pitchFamily="18" charset="0"/>
              </a:rPr>
              <a:t> </a:t>
            </a:r>
            <a:r>
              <a:rPr lang="sk-SK" sz="3400" dirty="0" smtClean="0">
                <a:latin typeface="Bookman Old Style" panose="02050604050505020204" pitchFamily="18" charset="0"/>
              </a:rPr>
              <a:t>mužský sviatočný kroj začala nahrádzať konfekcia – „rajtky“, košele s golierom, vesty, saká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k-SK" sz="3400" dirty="0" smtClean="0">
                <a:latin typeface="Bookman Old Style" panose="02050604050505020204" pitchFamily="18" charset="0"/>
              </a:rPr>
              <a:t> ženský odev zaznamenal prechod od ručného ku krajčírskemu spracovaniu, používanie ľahších materiálov a jednofarebných vlnených látok „</a:t>
            </a:r>
            <a:r>
              <a:rPr lang="sk-SK" sz="3400" dirty="0" err="1" smtClean="0">
                <a:latin typeface="Bookman Old Style" panose="02050604050505020204" pitchFamily="18" charset="0"/>
              </a:rPr>
              <a:t>štof</a:t>
            </a:r>
            <a:r>
              <a:rPr lang="sk-SK" sz="3400" dirty="0" smtClean="0">
                <a:latin typeface="Bookman Old Style" panose="02050604050505020204" pitchFamily="18" charset="0"/>
              </a:rPr>
              <a:t>“</a:t>
            </a:r>
          </a:p>
          <a:p>
            <a:pPr marL="0" indent="0">
              <a:buNone/>
            </a:pPr>
            <a:endParaRPr lang="sk-SK" sz="3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56614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1" y="1825624"/>
            <a:ext cx="6534150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sk-SK" sz="3600" dirty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600" dirty="0" smtClean="0">
                <a:latin typeface="Bookman Old Style" panose="02050604050505020204" pitchFamily="18" charset="0"/>
              </a:rPr>
              <a:t>na švíkoch boli zdobené konfekčnými šnúrovými aplikáciami, na okrajoch úzkou konfekčnou čipkou</a:t>
            </a:r>
          </a:p>
          <a:p>
            <a:pPr>
              <a:buFontTx/>
              <a:buChar char="-"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2" descr="C:\Users\uzivatel\Desktop\dojčanský kroj\fotky\DSCN0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5283" y="1385865"/>
            <a:ext cx="4095168" cy="5472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2331909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9791700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sk-SK" sz="3600" dirty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r</a:t>
            </a:r>
            <a:r>
              <a:rPr lang="sk-SK" sz="3600" dirty="0" smtClean="0">
                <a:latin typeface="Bookman Old Style" panose="02050604050505020204" pitchFamily="18" charset="0"/>
              </a:rPr>
              <a:t>ukávce s menej bohatými rukávmi ukončenými „</a:t>
            </a:r>
            <a:r>
              <a:rPr lang="sk-SK" sz="3600" dirty="0" err="1" smtClean="0">
                <a:latin typeface="Bookman Old Style" panose="02050604050505020204" pitchFamily="18" charset="0"/>
              </a:rPr>
              <a:t>štikerajom</a:t>
            </a:r>
            <a:r>
              <a:rPr lang="sk-SK" sz="3600" dirty="0" smtClean="0">
                <a:latin typeface="Bookman Old Style" panose="02050604050505020204" pitchFamily="18" charset="0"/>
              </a:rPr>
              <a:t>“ sa sťahovali vysoko nad lakťom a v mieste sťahu boli ozdobené mašličkami</a:t>
            </a:r>
          </a:p>
          <a:p>
            <a:pPr marL="0" indent="0">
              <a:buNone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69132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7824" y="1825624"/>
            <a:ext cx="6755926" cy="346827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4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400" dirty="0" smtClean="0">
                <a:latin typeface="Bookman Old Style" panose="02050604050505020204" pitchFamily="18" charset="0"/>
              </a:rPr>
              <a:t>odev dopĺňal golier „</a:t>
            </a:r>
            <a:r>
              <a:rPr lang="sk-SK" sz="3400" dirty="0" err="1" smtClean="0">
                <a:latin typeface="Bookman Old Style" panose="02050604050505020204" pitchFamily="18" charset="0"/>
              </a:rPr>
              <a:t>krézlíček</a:t>
            </a:r>
            <a:r>
              <a:rPr lang="sk-SK" sz="3400" dirty="0" smtClean="0">
                <a:latin typeface="Bookman Old Style" panose="02050604050505020204" pitchFamily="18" charset="0"/>
              </a:rPr>
              <a:t>“ z madeirovej čipky poskladanej do dutiniek, cez prostriedok prešitých úzkou stuhou, ktorou sa vzadu zaväzoval.</a:t>
            </a:r>
          </a:p>
          <a:p>
            <a:pPr>
              <a:buFontTx/>
              <a:buChar char="-"/>
            </a:pPr>
            <a:endParaRPr lang="sk-SK" sz="3400" dirty="0">
              <a:latin typeface="Bookman Old Style" panose="02050604050505020204" pitchFamily="18" charset="0"/>
            </a:endParaRPr>
          </a:p>
        </p:txBody>
      </p:sp>
      <p:pic>
        <p:nvPicPr>
          <p:cNvPr id="19458" name="Picture 2" descr="C:\Users\uzivatel\Desktop\dojčanský kroj\fotky\DSCN0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6800" y="1801789"/>
            <a:ext cx="4754200" cy="3564294"/>
          </a:xfrm>
          <a:prstGeom prst="rect">
            <a:avLst/>
          </a:prstGeom>
          <a:noFill/>
        </p:spPr>
      </p:pic>
      <p:pic>
        <p:nvPicPr>
          <p:cNvPr id="19459" name="Picture 3" descr="C:\Users\uzivatel\Desktop\dojčanský kroj\fotky\DSCN0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6234" y="1830190"/>
            <a:ext cx="4733816" cy="3571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8359359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1" y="1825624"/>
            <a:ext cx="10153650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>
              <a:buNone/>
            </a:pPr>
            <a:r>
              <a:rPr lang="sk-SK" sz="3600" dirty="0" smtClean="0">
                <a:latin typeface="Bookman Old Style" panose="02050604050505020204" pitchFamily="18" charset="0"/>
              </a:rPr>
              <a:t>- ženy nosili namiesto rukávcov a lajblíka blúzky „</a:t>
            </a:r>
            <a:r>
              <a:rPr lang="sk-SK" sz="3600" dirty="0" err="1" smtClean="0">
                <a:latin typeface="Bookman Old Style" panose="02050604050505020204" pitchFamily="18" charset="0"/>
              </a:rPr>
              <a:t>jupki</a:t>
            </a:r>
            <a:r>
              <a:rPr lang="sk-SK" sz="3600" dirty="0" smtClean="0">
                <a:latin typeface="Bookman Old Style" panose="02050604050505020204" pitchFamily="18" charset="0"/>
              </a:rPr>
              <a:t>“ s dlhými úzkymi rukávmi zdvihnutými na pleciach, zdobené na prsiach zámikmi po troch v dvoch zvislých radoch na obidvoch dieloch, ktoré boli v páse rozpustené a prekrývali boky</a:t>
            </a:r>
          </a:p>
        </p:txBody>
      </p:sp>
    </p:spTree>
    <p:extLst>
      <p:ext uri="{BB962C8B-B14F-4D97-AF65-F5344CB8AC3E}">
        <p14:creationId xmlns:p14="http://schemas.microsoft.com/office/powerpoint/2010/main" xmlns="" val="322951162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14670" y="1825624"/>
            <a:ext cx="7389628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3400" dirty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400" dirty="0" smtClean="0">
                <a:latin typeface="Bookman Old Style" panose="02050604050505020204" pitchFamily="18" charset="0"/>
              </a:rPr>
              <a:t>v zime si obliekali vatované kabátiky, ktoré si na pleciach prekryli trojuholníkovými vlniakmi so strapcami a ich konce zopli vzadu v páse</a:t>
            </a:r>
          </a:p>
          <a:p>
            <a:pPr>
              <a:buFontTx/>
              <a:buChar char="-"/>
            </a:pPr>
            <a:endParaRPr lang="sk-SK" sz="3400" dirty="0"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C:\Users\uzivatel\Documents\scan žiadosti jpg\dojčanský kroj Paula Časová 1942.jpg"/>
          <p:cNvPicPr>
            <a:picLocks noChangeAspect="1" noChangeArrowheads="1"/>
          </p:cNvPicPr>
          <p:nvPr/>
        </p:nvPicPr>
        <p:blipFill>
          <a:blip r:embed="rId2"/>
          <a:srcRect l="29312" t="10660" r="33771" b="70460"/>
          <a:stretch>
            <a:fillRect/>
          </a:stretch>
        </p:blipFill>
        <p:spPr bwMode="auto">
          <a:xfrm>
            <a:off x="7025180" y="2204544"/>
            <a:ext cx="4214320" cy="2963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5041910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350" y="2606822"/>
            <a:ext cx="6145924" cy="25397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3400" dirty="0" smtClean="0">
                <a:latin typeface="Bookman Old Style" panose="02050604050505020204" pitchFamily="18" charset="0"/>
              </a:rPr>
              <a:t>- ženské čižmy boli vrapované – harmonikové alebo sa nosili vysoké šnurovacie topánky</a:t>
            </a:r>
          </a:p>
        </p:txBody>
      </p:sp>
      <p:pic>
        <p:nvPicPr>
          <p:cNvPr id="5" name="Picture 2" descr="Hejdovi - dámské boty s výšivk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8531" y="1765897"/>
            <a:ext cx="3327356" cy="44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ejdovi - dámské šn&amp;ecaron;rovací boty s derb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49"/>
          <a:stretch>
            <a:fillRect/>
          </a:stretch>
        </p:blipFill>
        <p:spPr bwMode="auto">
          <a:xfrm>
            <a:off x="6044252" y="1577672"/>
            <a:ext cx="5804848" cy="458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617451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–  ŽENSKÝ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51597" y="1730092"/>
            <a:ext cx="10515600" cy="3155808"/>
          </a:xfrm>
        </p:spPr>
        <p:txBody>
          <a:bodyPr>
            <a:noAutofit/>
          </a:bodyPr>
          <a:lstStyle/>
          <a:p>
            <a:pPr marL="0" indent="0">
              <a:lnSpc>
                <a:spcPct val="50000"/>
              </a:lnSpc>
              <a:spcBef>
                <a:spcPts val="600"/>
              </a:spcBef>
              <a:buNone/>
            </a:pPr>
            <a:endParaRPr lang="sk-SK" sz="3600" dirty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600" dirty="0" smtClean="0">
                <a:latin typeface="Bookman Old Style" panose="02050604050505020204" pitchFamily="18" charset="0"/>
              </a:rPr>
              <a:t>ozdobou bola biela vyšívaná vreckovka, žltý alebo červený kvet (ružička, karafiát) </a:t>
            </a:r>
            <a:r>
              <a:rPr lang="sk-SK" sz="3600" dirty="0" err="1" smtClean="0">
                <a:latin typeface="Bookman Old Style" panose="02050604050505020204" pitchFamily="18" charset="0"/>
              </a:rPr>
              <a:t>zastiknutý</a:t>
            </a:r>
            <a:r>
              <a:rPr lang="sk-SK" sz="3600" dirty="0" smtClean="0">
                <a:latin typeface="Bookman Old Style" panose="02050604050505020204" pitchFamily="18" charset="0"/>
              </a:rPr>
              <a:t> na prsiach za šnurovačkou a hodvábna stuha v páse uviazaná a visiaca 10 cm nad okrajom sukne.</a:t>
            </a:r>
          </a:p>
          <a:p>
            <a:pPr>
              <a:buFontTx/>
              <a:buChar char="-"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  <p:pic>
        <p:nvPicPr>
          <p:cNvPr id="3080" name="Picture 8" descr="http://herbalista.pise.sk/obrazky/herbalista.pise.sk/5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210" b="12338"/>
          <a:stretch/>
        </p:blipFill>
        <p:spPr bwMode="auto">
          <a:xfrm>
            <a:off x="3543269" y="5189956"/>
            <a:ext cx="1588289" cy="126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novaline.cz/pictures/karafiat-zluty-46cm/karafiat-zluty-46c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7816" y="5207103"/>
            <a:ext cx="1332350" cy="13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AutoShape 2" descr="Výsledok vyh&amp;lcaron;adávania obrázkov pre dopyt &amp;ccaron;ervená ru&amp;zcaron;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Výsledok vyh&amp;lcaron;adávania obrázkov pre dopyt &amp;ccaron;ervená ru&amp;zcaron;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5846" name="Picture 6" descr="http://www.star026.estranky.cz/img/picture/29/%C4%8Derven%C3%A1-r%C5%AF%C5%BE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3707" y="5173167"/>
            <a:ext cx="1117174" cy="1289047"/>
          </a:xfrm>
          <a:prstGeom prst="rect">
            <a:avLst/>
          </a:prstGeom>
          <a:noFill/>
        </p:spPr>
      </p:pic>
      <p:pic>
        <p:nvPicPr>
          <p:cNvPr id="35848" name="Picture 8" descr="http://obrazky.4ever.sk/data/download/priroda/rastliny/karafiat,-cerveny-kvet-2462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56654" y="5143815"/>
            <a:ext cx="1816147" cy="1359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3898355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2671" cy="1325563"/>
          </a:xfrm>
        </p:spPr>
        <p:txBody>
          <a:bodyPr>
            <a:no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Sviatočný (obradný) odev </a:t>
            </a:r>
            <a:br>
              <a:rPr lang="sk-SK" sz="6000" b="1" dirty="0" smtClean="0">
                <a:latin typeface="Bookman Old Style" panose="02050604050505020204" pitchFamily="18" charset="0"/>
              </a:rPr>
            </a:br>
            <a:r>
              <a:rPr lang="sk-SK" sz="6000" b="1" dirty="0" smtClean="0">
                <a:latin typeface="Bookman Old Style" panose="02050604050505020204" pitchFamily="18" charset="0"/>
              </a:rPr>
              <a:t>–  SVADOBNÝ a na procesie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30629" y="2122716"/>
            <a:ext cx="10899321" cy="42780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3200" dirty="0" smtClean="0">
                <a:latin typeface="Bookman Old Style" panose="02050604050505020204" pitchFamily="18" charset="0"/>
              </a:rPr>
              <a:t>Odev na tieto príležitosti sa šil z jemnejších a drahších materiálov:</a:t>
            </a:r>
          </a:p>
          <a:p>
            <a:pPr marL="0" indent="0">
              <a:buNone/>
            </a:pPr>
            <a:r>
              <a:rPr lang="sk-SK" sz="3200" b="1" dirty="0" smtClean="0">
                <a:latin typeface="Bookman Old Style" panose="02050604050505020204" pitchFamily="18" charset="0"/>
              </a:rPr>
              <a:t>LAJBLÍK</a:t>
            </a:r>
            <a:r>
              <a:rPr lang="sk-SK" sz="3200" dirty="0" smtClean="0">
                <a:latin typeface="Bookman Old Style" panose="02050604050505020204" pitchFamily="18" charset="0"/>
              </a:rPr>
              <a:t> – hodvábny pastelových farieb (bledomodrý na Božie Telo, </a:t>
            </a:r>
            <a:r>
              <a:rPr lang="sk-SK" sz="3200" dirty="0">
                <a:latin typeface="Bookman Old Style" panose="02050604050505020204" pitchFamily="18" charset="0"/>
              </a:rPr>
              <a:t>b</a:t>
            </a:r>
            <a:r>
              <a:rPr lang="sk-SK" sz="3200" dirty="0" smtClean="0">
                <a:latin typeface="Bookman Old Style" panose="02050604050505020204" pitchFamily="18" charset="0"/>
              </a:rPr>
              <a:t>ordový alebo ružový na Božské Srdce, zelený bol pre nevestu - svadobný)</a:t>
            </a:r>
          </a:p>
          <a:p>
            <a:pPr marL="0" indent="0">
              <a:buNone/>
            </a:pPr>
            <a:r>
              <a:rPr lang="sk-SK" sz="3200" b="1" dirty="0" smtClean="0">
                <a:latin typeface="Bookman Old Style" panose="02050604050505020204" pitchFamily="18" charset="0"/>
              </a:rPr>
              <a:t>SUKŇA</a:t>
            </a:r>
            <a:r>
              <a:rPr lang="sk-SK" sz="3200" dirty="0" smtClean="0">
                <a:latin typeface="Bookman Old Style" panose="02050604050505020204" pitchFamily="18" charset="0"/>
              </a:rPr>
              <a:t> – biely </a:t>
            </a:r>
            <a:r>
              <a:rPr lang="sk-SK" sz="3200" dirty="0" err="1" smtClean="0">
                <a:latin typeface="Bookman Old Style" panose="02050604050505020204" pitchFamily="18" charset="0"/>
              </a:rPr>
              <a:t>vapér</a:t>
            </a:r>
            <a:r>
              <a:rPr lang="sk-SK" sz="3200" dirty="0" smtClean="0">
                <a:latin typeface="Bookman Old Style" panose="02050604050505020204" pitchFamily="18" charset="0"/>
              </a:rPr>
              <a:t> s vtkanými bodkami „</a:t>
            </a:r>
            <a:r>
              <a:rPr lang="sk-SK" sz="3200" dirty="0" err="1" smtClean="0">
                <a:latin typeface="Bookman Old Style" panose="02050604050505020204" pitchFamily="18" charset="0"/>
              </a:rPr>
              <a:t>túlka</a:t>
            </a:r>
            <a:r>
              <a:rPr lang="sk-SK" sz="3200" dirty="0" smtClean="0">
                <a:latin typeface="Bookman Old Style" panose="02050604050505020204" pitchFamily="18" charset="0"/>
              </a:rPr>
              <a:t>“, pre nevestu zelená</a:t>
            </a:r>
          </a:p>
          <a:p>
            <a:pPr marL="0" indent="0">
              <a:buNone/>
            </a:pPr>
            <a:r>
              <a:rPr lang="sk-SK" sz="3200" b="1" dirty="0" smtClean="0">
                <a:latin typeface="Bookman Old Style" panose="02050604050505020204" pitchFamily="18" charset="0"/>
              </a:rPr>
              <a:t>ZÁSTERA</a:t>
            </a:r>
            <a:r>
              <a:rPr lang="sk-SK" sz="3200" dirty="0" smtClean="0">
                <a:latin typeface="Bookman Old Style" panose="02050604050505020204" pitchFamily="18" charset="0"/>
              </a:rPr>
              <a:t> – biely lister</a:t>
            </a:r>
          </a:p>
          <a:p>
            <a:pPr marL="0" indent="0">
              <a:buNone/>
            </a:pPr>
            <a:endParaRPr lang="sk-SK" sz="32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endParaRPr lang="sk-SK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67738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Detský kroj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uzivatel\Desktop\dojčanský kroj\fotky\DSCN0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5115" y="806777"/>
            <a:ext cx="7459095" cy="5594023"/>
          </a:xfrm>
          <a:prstGeom prst="rect">
            <a:avLst/>
          </a:prstGeom>
          <a:noFill/>
        </p:spPr>
      </p:pic>
      <p:pic>
        <p:nvPicPr>
          <p:cNvPr id="21507" name="Picture 3" descr="C:\Users\uzivatel\Desktop\dojčanský kroj\fotky\DSCN0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8194" y="697832"/>
            <a:ext cx="4623806" cy="5756868"/>
          </a:xfrm>
          <a:prstGeom prst="rect">
            <a:avLst/>
          </a:prstGeom>
          <a:noFill/>
        </p:spPr>
      </p:pic>
      <p:pic>
        <p:nvPicPr>
          <p:cNvPr id="21508" name="Picture 4" descr="C:\Users\uzivatel\Desktop\dojčanský kroj\fotky\DSCN0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7830" y="0"/>
            <a:ext cx="3534254" cy="7153275"/>
          </a:xfrm>
          <a:prstGeom prst="rect">
            <a:avLst/>
          </a:prstGeom>
          <a:noFill/>
        </p:spPr>
      </p:pic>
      <p:pic>
        <p:nvPicPr>
          <p:cNvPr id="21509" name="Picture 5" descr="C:\Users\uzivatel\Desktop\dojčanský kroj\fotky\20160513_111559(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138" y="2644601"/>
            <a:ext cx="3340192" cy="32648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zivatel\Desktop\krojovaný ples\obnova kroja  (5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8780" y="1354384"/>
            <a:ext cx="6621555" cy="4385678"/>
          </a:xfrm>
          <a:prstGeom prst="rect">
            <a:avLst/>
          </a:prstGeom>
          <a:noFill/>
        </p:spPr>
      </p:pic>
      <p:pic>
        <p:nvPicPr>
          <p:cNvPr id="3075" name="Picture 3" descr="C:\Users\uzivatel\Desktop\krojovaný ples\obnova kroja 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504788" y="1324186"/>
            <a:ext cx="6657886" cy="4409741"/>
          </a:xfrm>
          <a:prstGeom prst="rect">
            <a:avLst/>
          </a:prstGeom>
          <a:noFill/>
        </p:spPr>
      </p:pic>
      <p:pic>
        <p:nvPicPr>
          <p:cNvPr id="3076" name="Picture 4" descr="C:\Users\uzivatel\Desktop\krojovaný ples\obnova kroja  (152).JPG"/>
          <p:cNvPicPr>
            <a:picLocks noChangeAspect="1" noChangeArrowheads="1"/>
          </p:cNvPicPr>
          <p:nvPr/>
        </p:nvPicPr>
        <p:blipFill>
          <a:blip r:embed="rId4" cstate="print"/>
          <a:srcRect t="12615" r="13753"/>
          <a:stretch>
            <a:fillRect/>
          </a:stretch>
        </p:blipFill>
        <p:spPr bwMode="auto">
          <a:xfrm rot="16200000">
            <a:off x="-72190" y="1127877"/>
            <a:ext cx="6858000" cy="4602246"/>
          </a:xfrm>
          <a:prstGeom prst="rect">
            <a:avLst/>
          </a:prstGeom>
          <a:noFill/>
        </p:spPr>
      </p:pic>
      <p:pic>
        <p:nvPicPr>
          <p:cNvPr id="3077" name="Picture 5" descr="C:\Users\uzivatel\Desktop\krojovaný ples\obnova kroja  (21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346252" y="1179277"/>
            <a:ext cx="6984863" cy="462630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err="1" smtClean="0">
                <a:latin typeface="Bookman Old Style" panose="02050604050505020204" pitchFamily="18" charset="0"/>
              </a:rPr>
              <a:t>Dojčanský</a:t>
            </a:r>
            <a:r>
              <a:rPr lang="sk-SK" sz="6000" b="1" dirty="0" smtClean="0">
                <a:latin typeface="Bookman Old Style" panose="02050604050505020204" pitchFamily="18" charset="0"/>
              </a:rPr>
              <a:t> kroj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10471484" cy="4575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3400" dirty="0" smtClean="0">
                <a:latin typeface="Bookman Old Style" panose="02050604050505020204" pitchFamily="18" charset="0"/>
              </a:rPr>
              <a:t>3.  obdobie  </a:t>
            </a:r>
            <a:r>
              <a:rPr lang="sk-SK" sz="3400" b="1" dirty="0" smtClean="0">
                <a:latin typeface="Bookman Old Style" panose="02050604050505020204" pitchFamily="18" charset="0"/>
              </a:rPr>
              <a:t>po 2. svetovej vojne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k-SK" sz="3400" dirty="0" smtClean="0">
                <a:latin typeface="Bookman Old Style" panose="02050604050505020204" pitchFamily="18" charset="0"/>
              </a:rPr>
              <a:t> muži  úplne  prešli  k  súdobému  odevu  –  košeľa,  oblek s dvojradovým zapínaním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k-SK" sz="3400" dirty="0">
                <a:latin typeface="Bookman Old Style" panose="02050604050505020204" pitchFamily="18" charset="0"/>
              </a:rPr>
              <a:t> </a:t>
            </a:r>
            <a:r>
              <a:rPr lang="sk-SK" sz="3400" dirty="0" smtClean="0">
                <a:latin typeface="Bookman Old Style" panose="02050604050505020204" pitchFamily="18" charset="0"/>
              </a:rPr>
              <a:t>ženy upustili od viacerých </a:t>
            </a:r>
            <a:r>
              <a:rPr lang="sk-SK" sz="3400" dirty="0" err="1" smtClean="0">
                <a:latin typeface="Bookman Old Style" panose="02050604050505020204" pitchFamily="18" charset="0"/>
              </a:rPr>
              <a:t>škorbeníc</a:t>
            </a:r>
            <a:r>
              <a:rPr lang="sk-SK" sz="3400" dirty="0" smtClean="0">
                <a:latin typeface="Bookman Old Style" panose="02050604050505020204" pitchFamily="18" charset="0"/>
              </a:rPr>
              <a:t>, používali ľahšie zmesové látky, zhotovovali sa sukne plisovaním a ich dĺžka sa skrátila pod kolená. </a:t>
            </a:r>
            <a:endParaRPr lang="sk-SK" sz="3400" dirty="0">
              <a:latin typeface="Bookman Old Style" panose="02050604050505020204" pitchFamily="18" charset="0"/>
            </a:endParaRPr>
          </a:p>
          <a:p>
            <a:pPr marL="514350" indent="-514350">
              <a:buAutoNum type="arabicPeriod"/>
            </a:pPr>
            <a:endParaRPr lang="sk-SK" sz="3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6046240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Úprava hlavy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10001250" cy="5032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3600" dirty="0" smtClean="0">
                <a:latin typeface="Bookman Old Style" panose="02050604050505020204" pitchFamily="18" charset="0"/>
              </a:rPr>
              <a:t>DIEVKY</a:t>
            </a: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v</a:t>
            </a:r>
            <a:r>
              <a:rPr lang="sk-SK" sz="3600" dirty="0" smtClean="0">
                <a:latin typeface="Bookman Old Style" panose="02050604050505020204" pitchFamily="18" charset="0"/>
              </a:rPr>
              <a:t>lasy si sčesávali dozadu a zapletali do 8 – 12 vrkočov, ktoré stočili a upravili do kolieska</a:t>
            </a: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n</a:t>
            </a:r>
            <a:r>
              <a:rPr lang="sk-SK" sz="3600" dirty="0" smtClean="0">
                <a:latin typeface="Bookman Old Style" panose="02050604050505020204" pitchFamily="18" charset="0"/>
              </a:rPr>
              <a:t>a veľké sviatky si vrkoče prizdobili venčekom z rozmarínu</a:t>
            </a: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v</a:t>
            </a:r>
            <a:r>
              <a:rPr lang="sk-SK" sz="3600" dirty="0" smtClean="0">
                <a:latin typeface="Bookman Old Style" panose="02050604050505020204" pitchFamily="18" charset="0"/>
              </a:rPr>
              <a:t>o všedný deň hlavu pokrývala šatka na temene upravená do hranatého tvaru, nad čelom dookrúhla</a:t>
            </a:r>
          </a:p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F:\Krojovany sprievod Dojč 28.5.2016\obnova kroja 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957" y="-11209"/>
            <a:ext cx="10371222" cy="6869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4659707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Úprava hlavy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19151" y="1692274"/>
            <a:ext cx="10210800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3600" dirty="0" smtClean="0">
                <a:latin typeface="Bookman Old Style" panose="02050604050505020204" pitchFamily="18" charset="0"/>
              </a:rPr>
              <a:t>MLADÉ   ŽENY</a:t>
            </a:r>
          </a:p>
          <a:p>
            <a:pPr>
              <a:buFontTx/>
              <a:buChar char="-"/>
            </a:pPr>
            <a:r>
              <a:rPr lang="sk-SK" sz="3200" dirty="0" smtClean="0">
                <a:latin typeface="Bookman Old Style" panose="02050604050505020204" pitchFamily="18" charset="0"/>
              </a:rPr>
              <a:t>na veľké sviatky si pokrývali hlavu tzv. </a:t>
            </a:r>
            <a:r>
              <a:rPr lang="sk-SK" sz="3200" dirty="0" err="1" smtClean="0">
                <a:latin typeface="Bookman Old Style" panose="02050604050505020204" pitchFamily="18" charset="0"/>
              </a:rPr>
              <a:t>pérovým</a:t>
            </a:r>
            <a:r>
              <a:rPr lang="sk-SK" sz="3200" dirty="0" smtClean="0">
                <a:latin typeface="Bookman Old Style" panose="02050604050505020204" pitchFamily="18" charset="0"/>
              </a:rPr>
              <a:t> čepcom v štýle </a:t>
            </a:r>
            <a:r>
              <a:rPr lang="sk-SK" sz="3200" dirty="0" err="1" smtClean="0">
                <a:latin typeface="Bookman Old Style" panose="02050604050505020204" pitchFamily="18" charset="0"/>
              </a:rPr>
              <a:t>biedermayer</a:t>
            </a:r>
            <a:endParaRPr lang="sk-SK" sz="32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sz="3200" dirty="0">
                <a:latin typeface="Bookman Old Style" panose="02050604050505020204" pitchFamily="18" charset="0"/>
              </a:rPr>
              <a:t>n</a:t>
            </a:r>
            <a:r>
              <a:rPr lang="sk-SK" sz="3200" dirty="0" smtClean="0">
                <a:latin typeface="Bookman Old Style" panose="02050604050505020204" pitchFamily="18" charset="0"/>
              </a:rPr>
              <a:t>a tylový základ tvaru čiapky sa z čipiek a stúh naskladaných do dutiniek naaranžovali a našili pásové ozdoby, doplnené korálikmi a umelými kvetmi</a:t>
            </a:r>
          </a:p>
          <a:p>
            <a:pPr>
              <a:buFontTx/>
              <a:buChar char="-"/>
            </a:pPr>
            <a:r>
              <a:rPr lang="sk-SK" sz="3200" dirty="0">
                <a:latin typeface="Bookman Old Style" panose="02050604050505020204" pitchFamily="18" charset="0"/>
              </a:rPr>
              <a:t>v</a:t>
            </a:r>
            <a:r>
              <a:rPr lang="sk-SK" sz="3200" dirty="0" smtClean="0">
                <a:latin typeface="Bookman Old Style" panose="02050604050505020204" pitchFamily="18" charset="0"/>
              </a:rPr>
              <a:t>zadu boli z dvoch hodvábnych „vodových“ stúh zhotovené „žabky“, zostatok stúh visel takmer po pás</a:t>
            </a:r>
          </a:p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69700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zivatel\Pictures\máj 2016\20160513_110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135" r="18360"/>
          <a:stretch>
            <a:fillRect/>
          </a:stretch>
        </p:blipFill>
        <p:spPr bwMode="auto">
          <a:xfrm rot="5400000">
            <a:off x="-350422" y="835745"/>
            <a:ext cx="6223704" cy="5110305"/>
          </a:xfrm>
          <a:prstGeom prst="rect">
            <a:avLst/>
          </a:prstGeom>
          <a:noFill/>
        </p:spPr>
      </p:pic>
      <p:pic>
        <p:nvPicPr>
          <p:cNvPr id="8" name="Picture 2" descr="C:\Users\uzivatel\Pictures\máj 2016\20160513_110257.jpg"/>
          <p:cNvPicPr>
            <a:picLocks noChangeAspect="1" noChangeArrowheads="1"/>
          </p:cNvPicPr>
          <p:nvPr/>
        </p:nvPicPr>
        <p:blipFill>
          <a:blip r:embed="rId3" cstate="print"/>
          <a:srcRect l="20674" r="14313" b="6264"/>
          <a:stretch>
            <a:fillRect/>
          </a:stretch>
        </p:blipFill>
        <p:spPr bwMode="auto">
          <a:xfrm>
            <a:off x="5512525" y="284207"/>
            <a:ext cx="6543229" cy="53066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Úprava hlavy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10210800" cy="48690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3600" dirty="0" smtClean="0">
                <a:latin typeface="Bookman Old Style" panose="02050604050505020204" pitchFamily="18" charset="0"/>
              </a:rPr>
              <a:t>STARŠIE   ŽENY</a:t>
            </a:r>
          </a:p>
          <a:p>
            <a:pPr>
              <a:buFontTx/>
              <a:buChar char="-"/>
            </a:pPr>
            <a:r>
              <a:rPr lang="sk-SK" sz="3600" dirty="0" smtClean="0">
                <a:latin typeface="Bookman Old Style" panose="02050604050505020204" pitchFamily="18" charset="0"/>
              </a:rPr>
              <a:t>vlasy si sčesávali do tyla, zaplietali do dvoch vrkočov, ktoré si stočili na temene do kolieska a upevnili drôtenými sponkami „</a:t>
            </a:r>
            <a:r>
              <a:rPr lang="sk-SK" sz="3600" dirty="0" err="1" smtClean="0">
                <a:latin typeface="Bookman Old Style" panose="02050604050505020204" pitchFamily="18" charset="0"/>
              </a:rPr>
              <a:t>hornódlami</a:t>
            </a:r>
            <a:r>
              <a:rPr lang="sk-SK" sz="3600" dirty="0" smtClean="0">
                <a:latin typeface="Bookman Old Style" panose="02050604050505020204" pitchFamily="18" charset="0"/>
              </a:rPr>
              <a:t>“</a:t>
            </a: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n</a:t>
            </a:r>
            <a:r>
              <a:rPr lang="sk-SK" sz="3600" dirty="0" smtClean="0">
                <a:latin typeface="Bookman Old Style" panose="02050604050505020204" pitchFamily="18" charset="0"/>
              </a:rPr>
              <a:t>ikdy nechodili prostovlasé</a:t>
            </a:r>
          </a:p>
          <a:p>
            <a:pPr>
              <a:buFontTx/>
              <a:buChar char="-"/>
            </a:pPr>
            <a:r>
              <a:rPr lang="sk-SK" sz="3600" dirty="0">
                <a:latin typeface="Bookman Old Style" panose="02050604050505020204" pitchFamily="18" charset="0"/>
              </a:rPr>
              <a:t>n</a:t>
            </a:r>
            <a:r>
              <a:rPr lang="sk-SK" sz="3600" dirty="0" smtClean="0">
                <a:latin typeface="Bookman Old Style" panose="02050604050505020204" pitchFamily="18" charset="0"/>
              </a:rPr>
              <a:t>osili tmavšie šatky uviazané jednoduchým alebo dvojitým ozdobným uzlom</a:t>
            </a:r>
          </a:p>
          <a:p>
            <a:pPr marL="0" indent="0">
              <a:buNone/>
            </a:pPr>
            <a:endParaRPr lang="sk-SK" sz="36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endParaRPr lang="sk-SK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434497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zivatel\Pictures\máj 2016\20160513_1145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101" t="19886" r="5532"/>
          <a:stretch>
            <a:fillRect/>
          </a:stretch>
        </p:blipFill>
        <p:spPr bwMode="auto">
          <a:xfrm>
            <a:off x="548640" y="339635"/>
            <a:ext cx="11234057" cy="63786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zivatel\Desktop\dojčanský kroj\fotky\DSCN0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2813" y="196850"/>
            <a:ext cx="7824787" cy="6464300"/>
          </a:xfrm>
          <a:prstGeom prst="rect">
            <a:avLst/>
          </a:prstGeom>
          <a:noFill/>
        </p:spPr>
      </p:pic>
      <p:pic>
        <p:nvPicPr>
          <p:cNvPr id="20483" name="Picture 3" descr="C:\Users\uzivatel\Desktop\dojčanský kroj\fotky\DSCN0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6484" y="312822"/>
            <a:ext cx="7721600" cy="6251742"/>
          </a:xfrm>
          <a:prstGeom prst="rect">
            <a:avLst/>
          </a:prstGeom>
          <a:noFill/>
        </p:spPr>
      </p:pic>
      <p:pic>
        <p:nvPicPr>
          <p:cNvPr id="20484" name="Picture 4" descr="C:\Users\uzivatel\Desktop\dojčanský kroj\fotky\DSCN03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834711" y="-312759"/>
            <a:ext cx="6422815" cy="7735804"/>
          </a:xfrm>
          <a:prstGeom prst="rect">
            <a:avLst/>
          </a:prstGeom>
          <a:noFill/>
        </p:spPr>
      </p:pic>
      <p:pic>
        <p:nvPicPr>
          <p:cNvPr id="20485" name="Picture 5" descr="C:\Users\uzivatel\Desktop\dojčanský kroj\fotky\DSCN02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6195" y="-1"/>
            <a:ext cx="7852206" cy="6925009"/>
          </a:xfrm>
          <a:prstGeom prst="rect">
            <a:avLst/>
          </a:prstGeom>
          <a:noFill/>
        </p:spPr>
      </p:pic>
      <p:pic>
        <p:nvPicPr>
          <p:cNvPr id="20486" name="Picture 6" descr="C:\Users\uzivatel\Desktop\dojčanský kroj\fotky\DSCN02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8200" y="93663"/>
            <a:ext cx="7974013" cy="6764337"/>
          </a:xfrm>
          <a:prstGeom prst="rect">
            <a:avLst/>
          </a:prstGeom>
          <a:noFill/>
        </p:spPr>
      </p:pic>
      <p:pic>
        <p:nvPicPr>
          <p:cNvPr id="20487" name="Picture 7" descr="C:\Users\uzivatel\Desktop\dojčanský kroj\fotky\DSCN02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6648" y="0"/>
            <a:ext cx="914448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zivatel\Desktop\krojovaný ples\obnova kroja  (40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748784" y="1157859"/>
            <a:ext cx="6858000" cy="4542283"/>
          </a:xfrm>
          <a:prstGeom prst="rect">
            <a:avLst/>
          </a:prstGeom>
          <a:noFill/>
        </p:spPr>
      </p:pic>
      <p:pic>
        <p:nvPicPr>
          <p:cNvPr id="6147" name="Picture 3" descr="C:\Users\uzivatel\Desktop\krojovaný ples\obnova kroja  (417).JPG"/>
          <p:cNvPicPr>
            <a:picLocks noChangeAspect="1" noChangeArrowheads="1"/>
          </p:cNvPicPr>
          <p:nvPr/>
        </p:nvPicPr>
        <p:blipFill>
          <a:blip r:embed="rId3" cstate="print"/>
          <a:srcRect l="15653" r="10656"/>
          <a:stretch>
            <a:fillRect/>
          </a:stretch>
        </p:blipFill>
        <p:spPr bwMode="auto">
          <a:xfrm rot="16200000">
            <a:off x="5384200" y="345825"/>
            <a:ext cx="6833937" cy="6142288"/>
          </a:xfrm>
          <a:prstGeom prst="rect">
            <a:avLst/>
          </a:prstGeom>
          <a:noFill/>
        </p:spPr>
      </p:pic>
      <p:pic>
        <p:nvPicPr>
          <p:cNvPr id="6148" name="Picture 4" descr="C:\Users\uzivatel\Desktop\krojovaný ples\obnova kroja  (37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157858" y="1157860"/>
            <a:ext cx="6858000" cy="4542283"/>
          </a:xfrm>
          <a:prstGeom prst="rect">
            <a:avLst/>
          </a:prstGeom>
          <a:noFill/>
        </p:spPr>
      </p:pic>
      <p:pic>
        <p:nvPicPr>
          <p:cNvPr id="6149" name="Picture 5" descr="C:\Users\uzivatel\Desktop\krojovaný ples\obnova kroja  (37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491860" y="1157858"/>
            <a:ext cx="6857998" cy="4542282"/>
          </a:xfrm>
          <a:prstGeom prst="rect">
            <a:avLst/>
          </a:prstGeom>
          <a:noFill/>
        </p:spPr>
      </p:pic>
      <p:pic>
        <p:nvPicPr>
          <p:cNvPr id="6150" name="Picture 6" descr="C:\Users\uzivatel\Desktop\krojovaný ples\obnova kroja  (277).JPG"/>
          <p:cNvPicPr>
            <a:picLocks noChangeAspect="1" noChangeArrowheads="1"/>
          </p:cNvPicPr>
          <p:nvPr/>
        </p:nvPicPr>
        <p:blipFill>
          <a:blip r:embed="rId6" cstate="print"/>
          <a:srcRect t="6921" r="7301" b="15489"/>
          <a:stretch>
            <a:fillRect/>
          </a:stretch>
        </p:blipFill>
        <p:spPr bwMode="auto">
          <a:xfrm rot="16200000">
            <a:off x="2586789" y="1528010"/>
            <a:ext cx="6858001" cy="38019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zivatel\Desktop\krojovaný ples\obnova kroja  (4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399" y="0"/>
            <a:ext cx="103542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2792" y="2958199"/>
            <a:ext cx="10515600" cy="1325563"/>
          </a:xfrm>
        </p:spPr>
        <p:txBody>
          <a:bodyPr/>
          <a:lstStyle/>
          <a:p>
            <a:pPr algn="r"/>
            <a:r>
              <a:rPr lang="sk-SK" dirty="0" smtClean="0"/>
              <a:t>Ďakujem za pozornosť.</a:t>
            </a:r>
            <a:endParaRPr lang="sk-SK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472966"/>
            <a:ext cx="10515600" cy="570399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Súdzili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sa </a:t>
            </a:r>
            <a:r>
              <a:rPr lang="sk-SK" sz="4000" dirty="0" smtClean="0">
                <a:latin typeface="Times New Roman" pitchFamily="18" charset="0"/>
                <a:cs typeface="Times New Roman" pitchFamily="18" charset="0"/>
              </a:rPr>
              <a:t>(Helena Veselá)</a:t>
            </a:r>
            <a:endParaRPr lang="sk-SK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Súdzili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sa tí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dojčanskí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pání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, o tú lúku,</a:t>
            </a:r>
          </a:p>
          <a:p>
            <a:pPr>
              <a:buNone/>
            </a:pP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je za humnami,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súdzili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sa,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sudzili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súdzit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budú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ešče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o to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pjekné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černooké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děfče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sk-SK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Nesudzte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sa, vy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dojčanskí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páňi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o to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dzífča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je za horami,</a:t>
            </a:r>
          </a:p>
          <a:p>
            <a:pPr>
              <a:buNone/>
            </a:pP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panská láska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falešná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ňikdy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neňi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úprimná,</a:t>
            </a:r>
          </a:p>
          <a:p>
            <a:pPr>
              <a:buNone/>
            </a:pP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už je vaša milá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začepená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sk-SK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err="1" smtClean="0">
                <a:latin typeface="Bookman Old Style" panose="02050604050505020204" pitchFamily="18" charset="0"/>
              </a:rPr>
              <a:t>Dojčanský</a:t>
            </a:r>
            <a:r>
              <a:rPr lang="sk-SK" sz="6000" b="1" dirty="0" smtClean="0">
                <a:latin typeface="Bookman Old Style" panose="02050604050505020204" pitchFamily="18" charset="0"/>
              </a:rPr>
              <a:t> kroj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4"/>
            <a:ext cx="10158663" cy="4575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3400" dirty="0" smtClean="0">
                <a:latin typeface="Bookman Old Style" panose="02050604050505020204" pitchFamily="18" charset="0"/>
              </a:rPr>
              <a:t>3.  obdobie  </a:t>
            </a:r>
            <a:r>
              <a:rPr lang="sk-SK" sz="3400" b="1" dirty="0" smtClean="0">
                <a:latin typeface="Bookman Old Style" panose="02050604050505020204" pitchFamily="18" charset="0"/>
              </a:rPr>
              <a:t>po 2. svetovej vojne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k-SK" sz="3400" dirty="0" smtClean="0">
                <a:latin typeface="Bookman Old Style" panose="02050604050505020204" pitchFamily="18" charset="0"/>
              </a:rPr>
              <a:t> hornú časť odevu tvorila voľnejšia blúzka so zapínaním cez predný diel, s rovnými rukávmi všitými do manžiet a špicatým golierom.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k-SK" sz="3400" dirty="0" smtClean="0">
                <a:latin typeface="Bookman Old Style" panose="02050604050505020204" pitchFamily="18" charset="0"/>
              </a:rPr>
              <a:t> odev dopĺňala hodvábna zástera a šatka voľne uviazaná pod hrdlom. Ako obuv sa nosili továrensky vyrábané topánky alebo sandále podľa ročného obdobia.</a:t>
            </a:r>
          </a:p>
          <a:p>
            <a:pPr marL="514350" indent="-514350">
              <a:buAutoNum type="arabicPeriod"/>
            </a:pPr>
            <a:endParaRPr lang="sk-SK" sz="3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6046240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315310"/>
            <a:ext cx="10515600" cy="586165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Uvádzau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koňíčka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k-SK" sz="3600" dirty="0" smtClean="0">
                <a:latin typeface="Times New Roman" pitchFamily="18" charset="0"/>
                <a:cs typeface="Times New Roman" pitchFamily="18" charset="0"/>
              </a:rPr>
              <a:t>(Florián </a:t>
            </a:r>
            <a:r>
              <a:rPr lang="sk-SK" sz="3600" dirty="0" err="1" smtClean="0">
                <a:latin typeface="Times New Roman" pitchFamily="18" charset="0"/>
                <a:cs typeface="Times New Roman" pitchFamily="18" charset="0"/>
              </a:rPr>
              <a:t>Juračka</a:t>
            </a:r>
            <a:r>
              <a:rPr lang="sk-SK" sz="3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Uvádzau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koňíčka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na halúzku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dubca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uvádzau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koňíčka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na halúzku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dubca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mjeua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sem dnes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večer,mjeua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sem </a:t>
            </a:r>
          </a:p>
          <a:p>
            <a:pPr>
              <a:buNone/>
            </a:pP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dnes večer na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hubičky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kupca.</a:t>
            </a:r>
          </a:p>
          <a:p>
            <a:pPr>
              <a:buNone/>
            </a:pPr>
            <a:endParaRPr lang="sk-SK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byu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za kupec,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mjeua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sem ho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ráda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byu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za kupec,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mjeua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sem ho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ráda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Keby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byu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pýtau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, keby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byu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pýtau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byua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bych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mu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daua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sk-SK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Mjeua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sem dnes večer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trech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nových,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frajírú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mjeua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sem dnes večer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trech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 nových,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frajírú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jedného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dratara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, jedného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dratara</a:t>
            </a:r>
            <a:endParaRPr lang="sk-SK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a dvoch </a:t>
            </a:r>
            <a:r>
              <a:rPr lang="sk-SK" sz="1800" b="1" dirty="0" err="1" smtClean="0">
                <a:latin typeface="Times New Roman" pitchFamily="18" charset="0"/>
                <a:cs typeface="Times New Roman" pitchFamily="18" charset="0"/>
              </a:rPr>
              <a:t>kurenčárú</a:t>
            </a:r>
            <a:r>
              <a:rPr lang="sk-SK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sk-SK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438150"/>
            <a:ext cx="10515600" cy="573881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A tam hore, kde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suňíčko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vychodzí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(Helena Veselá)</a:t>
            </a:r>
          </a:p>
          <a:p>
            <a:pPr>
              <a:buNone/>
            </a:pPr>
            <a:endParaRPr lang="sk-SK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A tam hore, kde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suňíčko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vychodzí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uteč milá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mračenko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ťa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zachodzí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Neutečem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šak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dobre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vím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 že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smoknem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>
              <a:buNone/>
            </a:pP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že v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tem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Dojči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frajíra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nebudem.</a:t>
            </a:r>
          </a:p>
          <a:p>
            <a:pPr>
              <a:buNone/>
            </a:pPr>
            <a:endParaRPr lang="sk-SK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Zasadziu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sem tri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stromečky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zelené,</a:t>
            </a:r>
          </a:p>
          <a:p>
            <a:pPr>
              <a:buNone/>
            </a:pP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to mojej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najmilejší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pred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domem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Ked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sa ujmú, budeš milá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ščaslivá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budem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vjerit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 že si panna poctivá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sk-SK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Jeden kvitne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pjekným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bílím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kvítečkem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a ten druhý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ze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zeleným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lístečkem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a ten trecí od koreňa usychá,</a:t>
            </a:r>
          </a:p>
          <a:p>
            <a:pPr>
              <a:buNone/>
            </a:pP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ty si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temu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 moja milá, príčina.</a:t>
            </a:r>
          </a:p>
          <a:p>
            <a:pPr>
              <a:buNone/>
            </a:pP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299544"/>
            <a:ext cx="10515600" cy="61643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Koválané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Koválané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3600" dirty="0" smtClean="0">
                <a:latin typeface="Times New Roman" pitchFamily="18" charset="0"/>
                <a:cs typeface="Times New Roman" pitchFamily="18" charset="0"/>
              </a:rPr>
              <a:t>(Janko Blaho)</a:t>
            </a:r>
            <a:endParaRPr lang="sk-SK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sk-SK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Koválané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Koválané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Koválané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Koválané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ej, máte domy </a:t>
            </a: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poválané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ej, máte domy </a:t>
            </a: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poválané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sk-SK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ked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 máme a nech máme.</a:t>
            </a:r>
          </a:p>
          <a:p>
            <a:pPr>
              <a:buNone/>
            </a:pP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ej </a:t>
            </a: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šak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 si my ich </a:t>
            </a: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postavjáme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ej </a:t>
            </a: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šak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 si my ich </a:t>
            </a:r>
            <a:r>
              <a:rPr lang="sk-SK" sz="3600" b="1" dirty="0" err="1" smtClean="0">
                <a:latin typeface="Times New Roman" pitchFamily="18" charset="0"/>
                <a:cs typeface="Times New Roman" pitchFamily="18" charset="0"/>
              </a:rPr>
              <a:t>postavjáme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438150"/>
            <a:ext cx="10515600" cy="5738813"/>
          </a:xfrm>
        </p:spPr>
        <p:txBody>
          <a:bodyPr/>
          <a:lstStyle/>
          <a:p>
            <a:pPr>
              <a:buNone/>
            </a:pP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Zavrc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sa mi,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zavrc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(Florián </a:t>
            </a:r>
            <a:r>
              <a:rPr lang="sk-SK" dirty="0" err="1" smtClean="0">
                <a:latin typeface="Times New Roman" pitchFamily="18" charset="0"/>
                <a:cs typeface="Times New Roman" pitchFamily="18" charset="0"/>
              </a:rPr>
              <a:t>Juračka</a:t>
            </a: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endParaRPr lang="sk-SK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Zavrc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sa mi,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zavrc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budem sa ti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dzívat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Ked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to bude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pjekné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 budem k vám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chodzívat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sk-SK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Ja sem sa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vrceua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 ty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sas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nedzívalu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aj to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byuo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pjekné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tys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k nám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nechodzívau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zivatel\Desktop\dojčanský kroj\fotky\dojčanský kroj 8.jp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957318" y="256956"/>
            <a:ext cx="5230813" cy="6405563"/>
          </a:xfrm>
          <a:prstGeom prst="rect">
            <a:avLst/>
          </a:prstGeom>
          <a:noFill/>
        </p:spPr>
      </p:pic>
      <p:pic>
        <p:nvPicPr>
          <p:cNvPr id="22531" name="Picture 3" descr="C:\Users\uzivatel\Desktop\dojčanský kroj\fotky\dojčanský kroj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0767" y="253894"/>
            <a:ext cx="4317343" cy="6604106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6280485" y="212142"/>
            <a:ext cx="513410" cy="6645858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sk-SK" b="1" dirty="0" smtClean="0"/>
              <a:t>INŠPIROVALI  SME  SA</a:t>
            </a:r>
            <a:endParaRPr lang="sk-SK" b="1" dirty="0"/>
          </a:p>
        </p:txBody>
      </p:sp>
      <p:pic>
        <p:nvPicPr>
          <p:cNvPr id="7" name="Picture 4" descr="C:\Users\uzivatel\Desktop\dojčanský kroj\fotky\dojčanský kroj 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332" y="0"/>
            <a:ext cx="1210966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err="1" smtClean="0">
                <a:latin typeface="Bookman Old Style" panose="02050604050505020204" pitchFamily="18" charset="0"/>
              </a:rPr>
              <a:t>Dojčanský</a:t>
            </a:r>
            <a:r>
              <a:rPr lang="sk-SK" sz="6000" b="1" dirty="0" smtClean="0">
                <a:latin typeface="Bookman Old Style" panose="02050604050505020204" pitchFamily="18" charset="0"/>
              </a:rPr>
              <a:t> kroj</a:t>
            </a:r>
            <a:endParaRPr lang="sk-SK" sz="60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2726871"/>
            <a:ext cx="9726386" cy="3450092"/>
          </a:xfrm>
        </p:spPr>
        <p:txBody>
          <a:bodyPr/>
          <a:lstStyle/>
          <a:p>
            <a:pPr algn="just"/>
            <a:r>
              <a:rPr lang="sk-SK" sz="3600" dirty="0" smtClean="0">
                <a:latin typeface="Bookman Old Style" panose="02050604050505020204" pitchFamily="18" charset="0"/>
              </a:rPr>
              <a:t>Súčasní obyvatelia Dojča považujú práve odev medzivojnového obdobia za svoj kroj, a práve tento sme aj my obnovili.</a:t>
            </a:r>
          </a:p>
          <a:p>
            <a:pPr algn="just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49360406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Pracovný odev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7429" y="1557611"/>
            <a:ext cx="6755523" cy="5063906"/>
          </a:xfrm>
        </p:spPr>
        <p:txBody>
          <a:bodyPr>
            <a:noAutofit/>
          </a:bodyPr>
          <a:lstStyle/>
          <a:p>
            <a:r>
              <a:rPr lang="sk-SK" dirty="0">
                <a:latin typeface="Bookman Old Style" panose="02050604050505020204" pitchFamily="18" charset="0"/>
              </a:rPr>
              <a:t>z</a:t>
            </a:r>
            <a:r>
              <a:rPr lang="sk-SK" dirty="0" smtClean="0">
                <a:latin typeface="Bookman Old Style" panose="02050604050505020204" pitchFamily="18" charset="0"/>
              </a:rPr>
              <a:t>hotovený z doma vyrobených konopných súčastí</a:t>
            </a:r>
          </a:p>
          <a:p>
            <a:pPr marL="0" indent="0" algn="just">
              <a:buNone/>
            </a:pPr>
            <a:endParaRPr lang="sk-SK" dirty="0" smtClean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sk-SK" dirty="0" smtClean="0">
                <a:latin typeface="Bookman Old Style" panose="02050604050505020204" pitchFamily="18" charset="0"/>
              </a:rPr>
              <a:t>MUŽI</a:t>
            </a:r>
          </a:p>
          <a:p>
            <a:pPr algn="just">
              <a:buFontTx/>
              <a:buChar char="-"/>
            </a:pPr>
            <a:r>
              <a:rPr lang="sk-SK" dirty="0">
                <a:latin typeface="Bookman Old Style" panose="02050604050505020204" pitchFamily="18" charset="0"/>
              </a:rPr>
              <a:t>k</a:t>
            </a:r>
            <a:r>
              <a:rPr lang="sk-SK" dirty="0" smtClean="0">
                <a:latin typeface="Bookman Old Style" panose="02050604050505020204" pitchFamily="18" charset="0"/>
              </a:rPr>
              <a:t>onopné nohavice „</a:t>
            </a:r>
            <a:r>
              <a:rPr lang="sk-SK" dirty="0" err="1" smtClean="0">
                <a:latin typeface="Bookman Old Style" panose="02050604050505020204" pitchFamily="18" charset="0"/>
              </a:rPr>
              <a:t>gaťe</a:t>
            </a:r>
            <a:r>
              <a:rPr lang="sk-SK" dirty="0" smtClean="0">
                <a:latin typeface="Bookman Old Style" panose="02050604050505020204" pitchFamily="18" charset="0"/>
              </a:rPr>
              <a:t>“</a:t>
            </a:r>
          </a:p>
          <a:p>
            <a:pPr algn="just">
              <a:buFontTx/>
              <a:buChar char="-"/>
            </a:pPr>
            <a:r>
              <a:rPr lang="sk-SK" dirty="0">
                <a:latin typeface="Bookman Old Style" panose="02050604050505020204" pitchFamily="18" charset="0"/>
              </a:rPr>
              <a:t>k</a:t>
            </a:r>
            <a:r>
              <a:rPr lang="sk-SK" dirty="0" smtClean="0">
                <a:latin typeface="Bookman Old Style" panose="02050604050505020204" pitchFamily="18" charset="0"/>
              </a:rPr>
              <a:t>onopná košeľa s rovnými rukávmi</a:t>
            </a:r>
          </a:p>
          <a:p>
            <a:pPr algn="just">
              <a:buFontTx/>
              <a:buChar char="-"/>
            </a:pPr>
            <a:r>
              <a:rPr lang="sk-SK" dirty="0">
                <a:latin typeface="Bookman Old Style" panose="02050604050505020204" pitchFamily="18" charset="0"/>
              </a:rPr>
              <a:t>ú</a:t>
            </a:r>
            <a:r>
              <a:rPr lang="sk-SK" dirty="0" smtClean="0">
                <a:latin typeface="Bookman Old Style" panose="02050604050505020204" pitchFamily="18" charset="0"/>
              </a:rPr>
              <a:t>zka modrá rovná plátenná zástera s dvomi faldami po bokoch, zdobená pásovým ornamentom s rastlinnými motívmi lúčnych kvetov</a:t>
            </a:r>
          </a:p>
          <a:p>
            <a:pPr algn="just">
              <a:buFontTx/>
              <a:buChar char="-"/>
            </a:pPr>
            <a:r>
              <a:rPr lang="sk-SK" dirty="0">
                <a:latin typeface="Bookman Old Style" panose="02050604050505020204" pitchFamily="18" charset="0"/>
              </a:rPr>
              <a:t>o</a:t>
            </a:r>
            <a:r>
              <a:rPr lang="sk-SK" dirty="0" smtClean="0">
                <a:latin typeface="Bookman Old Style" panose="02050604050505020204" pitchFamily="18" charset="0"/>
              </a:rPr>
              <a:t>buv „</a:t>
            </a:r>
            <a:r>
              <a:rPr lang="sk-SK" dirty="0" err="1" smtClean="0">
                <a:latin typeface="Bookman Old Style" panose="02050604050505020204" pitchFamily="18" charset="0"/>
              </a:rPr>
              <a:t>pantofle</a:t>
            </a:r>
            <a:r>
              <a:rPr lang="sk-SK" dirty="0" smtClean="0">
                <a:latin typeface="Bookman Old Style" panose="02050604050505020204" pitchFamily="18" charset="0"/>
              </a:rPr>
              <a:t>“</a:t>
            </a:r>
            <a:endParaRPr lang="sk-SK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uzivatel\Desktop\dojčanský kroj\fotky\DSCN0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3071" y="301274"/>
            <a:ext cx="3947838" cy="6267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421505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smtClean="0">
                <a:latin typeface="Bookman Old Style" panose="02050604050505020204" pitchFamily="18" charset="0"/>
              </a:rPr>
              <a:t>Pracovný odev</a:t>
            </a:r>
            <a:endParaRPr lang="sk-SK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7428" y="1778328"/>
            <a:ext cx="6154386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sk-SK" dirty="0" smtClean="0">
                <a:latin typeface="Bookman Old Style" panose="02050604050505020204" pitchFamily="18" charset="0"/>
              </a:rPr>
              <a:t>ŽENY</a:t>
            </a:r>
          </a:p>
          <a:p>
            <a:pPr>
              <a:buFontTx/>
              <a:buChar char="-"/>
            </a:pPr>
            <a:r>
              <a:rPr lang="sk-SK" dirty="0" smtClean="0">
                <a:latin typeface="Bookman Old Style" panose="02050604050505020204" pitchFamily="18" charset="0"/>
              </a:rPr>
              <a:t>konopný rubáš bohato naskladaný </a:t>
            </a:r>
          </a:p>
          <a:p>
            <a:pPr>
              <a:buFontTx/>
              <a:buChar char="-"/>
            </a:pPr>
            <a:r>
              <a:rPr lang="sk-SK" dirty="0" smtClean="0">
                <a:latin typeface="Bookman Old Style" panose="02050604050505020204" pitchFamily="18" charset="0"/>
              </a:rPr>
              <a:t>konopné rukávce bohato naskladané na rukávoch a v </a:t>
            </a:r>
            <a:r>
              <a:rPr lang="sk-SK" dirty="0" err="1" smtClean="0">
                <a:latin typeface="Bookman Old Style" panose="02050604050505020204" pitchFamily="18" charset="0"/>
              </a:rPr>
              <a:t>priekrčníku</a:t>
            </a:r>
            <a:r>
              <a:rPr lang="sk-SK" dirty="0" smtClean="0">
                <a:latin typeface="Bookman Old Style" panose="02050604050505020204" pitchFamily="18" charset="0"/>
              </a:rPr>
              <a:t>, v podpazuší so štvorcovou </a:t>
            </a:r>
            <a:r>
              <a:rPr lang="sk-SK" dirty="0" err="1" smtClean="0">
                <a:latin typeface="Bookman Old Style" panose="02050604050505020204" pitchFamily="18" charset="0"/>
              </a:rPr>
              <a:t>vsádkou</a:t>
            </a:r>
            <a:endParaRPr lang="sk-SK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sk-SK" dirty="0" smtClean="0">
                <a:latin typeface="Bookman Old Style" panose="02050604050505020204" pitchFamily="18" charset="0"/>
              </a:rPr>
              <a:t>kartúnovej sukne s ozdobne vyšívaným okrajom a kartúnovej zástery</a:t>
            </a:r>
          </a:p>
        </p:txBody>
      </p:sp>
      <p:pic>
        <p:nvPicPr>
          <p:cNvPr id="4" name="Picture 2" descr="C:\Users\uzivatel\Desktop\dojčanský kroj\fotky\DSCN0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3328" y="385398"/>
            <a:ext cx="3205409" cy="6111655"/>
          </a:xfrm>
          <a:prstGeom prst="rect">
            <a:avLst/>
          </a:prstGeom>
          <a:noFill/>
        </p:spPr>
      </p:pic>
      <p:pic>
        <p:nvPicPr>
          <p:cNvPr id="7" name="Picture 2" descr="C:\Users\uzivatel\Pictures\máj 2016\20160513_111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6336" y="457199"/>
            <a:ext cx="4435320" cy="3080085"/>
          </a:xfrm>
          <a:prstGeom prst="rect">
            <a:avLst/>
          </a:prstGeom>
          <a:noFill/>
        </p:spPr>
      </p:pic>
      <p:pic>
        <p:nvPicPr>
          <p:cNvPr id="8" name="Picture 3" descr="C:\Users\uzivatel\Pictures\máj 2016\20160513_114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5051" y="3537284"/>
            <a:ext cx="4687014" cy="2911642"/>
          </a:xfrm>
          <a:prstGeom prst="rect">
            <a:avLst/>
          </a:prstGeom>
          <a:noFill/>
        </p:spPr>
      </p:pic>
      <p:pic>
        <p:nvPicPr>
          <p:cNvPr id="5" name="Picture 3" descr="C:\Users\uzivatel\Desktop\dojčanský kroj\fotky\DSCN02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9104" y="409073"/>
            <a:ext cx="7379759" cy="6063916"/>
          </a:xfrm>
          <a:prstGeom prst="rect">
            <a:avLst/>
          </a:prstGeom>
          <a:noFill/>
        </p:spPr>
      </p:pic>
      <p:pic>
        <p:nvPicPr>
          <p:cNvPr id="2052" name="Picture 4" descr="C:\Users\uzivatel\Desktop\dojčanský kroj\fotky\DSCN02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284361" y="1079945"/>
            <a:ext cx="5558590" cy="4168721"/>
          </a:xfrm>
          <a:prstGeom prst="rect">
            <a:avLst/>
          </a:prstGeom>
          <a:noFill/>
        </p:spPr>
      </p:pic>
      <p:pic>
        <p:nvPicPr>
          <p:cNvPr id="2053" name="Picture 5" descr="C:\Users\uzivatel\Desktop\dojčanský kroj\fotky\20160513_1116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606" y="323570"/>
            <a:ext cx="4209393" cy="6090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421505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1630</Words>
  <Application>Microsoft Office PowerPoint</Application>
  <PresentationFormat>Vlastná</PresentationFormat>
  <Paragraphs>210</Paragraphs>
  <Slides>53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53</vt:i4>
      </vt:variant>
    </vt:vector>
  </HeadingPairs>
  <TitlesOfParts>
    <vt:vector size="54" baseType="lpstr">
      <vt:lpstr>Motív Office</vt:lpstr>
      <vt:lpstr>Dojčanský kroj</vt:lpstr>
      <vt:lpstr>Dojčanský kroj</vt:lpstr>
      <vt:lpstr>Dojčanský kroj</vt:lpstr>
      <vt:lpstr>Dojčanský kroj</vt:lpstr>
      <vt:lpstr>Dojčanský kroj</vt:lpstr>
      <vt:lpstr>Snímka 6</vt:lpstr>
      <vt:lpstr>Dojčanský kroj</vt:lpstr>
      <vt:lpstr>Pracovný odev</vt:lpstr>
      <vt:lpstr>Pracovný odev</vt:lpstr>
      <vt:lpstr>Sviatočný (obradný) odev - MLÁDENCI </vt:lpstr>
      <vt:lpstr>Sviatočný (obradný) odev - MLÁDENCI </vt:lpstr>
      <vt:lpstr>Sviatočný (obradný) odev - MLÁDENCI </vt:lpstr>
      <vt:lpstr>Sviatočný (obradný) odev - MLÁDENCI </vt:lpstr>
      <vt:lpstr>Sviatočný (obradný) odev - MLÁDENCI </vt:lpstr>
      <vt:lpstr>Sviatočný (obradný) odev - MLÁDENCI </vt:lpstr>
      <vt:lpstr>Sviatočný (obradný) odev –  STARŠÍ   MUŽI </vt:lpstr>
      <vt:lpstr>Sviatočný (obradný) odev – mužský v zime </vt:lpstr>
      <vt:lpstr>Sviatočný (obradný) odev - ŽENSKÝ</vt:lpstr>
      <vt:lpstr>Sviatočný (obradný) odev –  ŽENSKÝ</vt:lpstr>
      <vt:lpstr>Sviatočný (obradný) odev –  ŽENSKÝ</vt:lpstr>
      <vt:lpstr>Sviatočný (obradný) odev –  ŽENSKÝ</vt:lpstr>
      <vt:lpstr>Sviatočný (obradný) odev –  ŽENSKÝ</vt:lpstr>
      <vt:lpstr>Sviatočný (obradný) odev –  ŽENSKÝ</vt:lpstr>
      <vt:lpstr>Snímka 24</vt:lpstr>
      <vt:lpstr>Sviatočný (obradný) odev –  ŽENSKÝ</vt:lpstr>
      <vt:lpstr>Sviatočný (obradný) odev –  ŽENSKÝ</vt:lpstr>
      <vt:lpstr>Sviatočný (obradný) odev –  ŽENSKÝ</vt:lpstr>
      <vt:lpstr>Sviatočný (obradný) odev –  ŽENSKÝ</vt:lpstr>
      <vt:lpstr>Sviatočný (obradný) odev –  ŽENSKÝ</vt:lpstr>
      <vt:lpstr>Sviatočný (obradný) odev –  ŽENSKÝ</vt:lpstr>
      <vt:lpstr>Sviatočný (obradný) odev –  ŽENSKÝ</vt:lpstr>
      <vt:lpstr>Sviatočný (obradný) odev –  ŽENSKÝ</vt:lpstr>
      <vt:lpstr>Sviatočný (obradný) odev –  ŽENSKÝ</vt:lpstr>
      <vt:lpstr>Sviatočný (obradný) odev –  ŽENSKÝ</vt:lpstr>
      <vt:lpstr>Sviatočný (obradný) odev –  ŽENSKÝ</vt:lpstr>
      <vt:lpstr>Sviatočný (obradný) odev –  ŽENSKÝ</vt:lpstr>
      <vt:lpstr>Sviatočný (obradný) odev  –  SVADOBNÝ a na procesie</vt:lpstr>
      <vt:lpstr>Detský kroj</vt:lpstr>
      <vt:lpstr>Snímka 39</vt:lpstr>
      <vt:lpstr>Úprava hlavy</vt:lpstr>
      <vt:lpstr>Úprava hlavy</vt:lpstr>
      <vt:lpstr>Snímka 42</vt:lpstr>
      <vt:lpstr>Úprava hlavy</vt:lpstr>
      <vt:lpstr>Snímka 44</vt:lpstr>
      <vt:lpstr>Snímka 45</vt:lpstr>
      <vt:lpstr>Snímka 46</vt:lpstr>
      <vt:lpstr>Snímka 47</vt:lpstr>
      <vt:lpstr>Ďakujem za pozornosť.</vt:lpstr>
      <vt:lpstr>Snímka 49</vt:lpstr>
      <vt:lpstr>Snímka 50</vt:lpstr>
      <vt:lpstr>Snímka 51</vt:lpstr>
      <vt:lpstr>Snímka 52</vt:lpstr>
      <vt:lpstr>Snímka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Dojčanský kroj</dc:title>
  <dc:creator>zpsmh3</dc:creator>
  <cp:lastModifiedBy>uzivatel</cp:lastModifiedBy>
  <cp:revision>65</cp:revision>
  <dcterms:created xsi:type="dcterms:W3CDTF">2016-05-22T07:56:25Z</dcterms:created>
  <dcterms:modified xsi:type="dcterms:W3CDTF">2016-06-01T13:02:58Z</dcterms:modified>
</cp:coreProperties>
</file>